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6" r:id="rId10"/>
    <p:sldId id="275" r:id="rId11"/>
    <p:sldId id="267" r:id="rId12"/>
    <p:sldId id="268" r:id="rId13"/>
    <p:sldId id="269" r:id="rId14"/>
    <p:sldId id="270" r:id="rId15"/>
    <p:sldId id="271" r:id="rId16"/>
  </p:sldIdLst>
  <p:sldSz cx="18288000" cy="10287000"/>
  <p:notesSz cx="6858000" cy="9144000"/>
  <p:embeddedFontLst>
    <p:embeddedFont>
      <p:font typeface="Canva Sans Bold" charset="0"/>
      <p:regular r:id="rId17"/>
    </p:embeddedFont>
    <p:embeddedFont>
      <p:font typeface="Times Neue Roman" charset="0"/>
      <p:regular r:id="rId18"/>
    </p:embeddedFont>
    <p:embeddedFont>
      <p:font typeface="Times Neue Roman Bold" charset="0"/>
      <p:regular r:id="rId19"/>
    </p:embeddedFont>
    <p:embeddedFont>
      <p:font typeface="Calibri"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5531C"/>
    <a:srgbClr val="76D3F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428" autoAdjust="0"/>
    <p:restoredTop sz="94622" autoAdjust="0"/>
  </p:normalViewPr>
  <p:slideViewPr>
    <p:cSldViewPr>
      <p:cViewPr varScale="1">
        <p:scale>
          <a:sx n="46" d="100"/>
          <a:sy n="46" d="100"/>
        </p:scale>
        <p:origin x="-55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6.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2.svg"/><Relationship Id="rId5" Type="http://schemas.openxmlformats.org/officeDocument/2006/relationships/image" Target="../media/image52.sv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56.sv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6.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6.svg"/><Relationship Id="rId21" Type="http://schemas.openxmlformats.org/officeDocument/2006/relationships/image" Target="../media/image37.jpe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4.png"/><Relationship Id="rId16" Type="http://schemas.openxmlformats.org/officeDocument/2006/relationships/image" Target="../media/image32.png"/><Relationship Id="rId20"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4.sv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2.jpe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6.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3037616" y="2015817"/>
            <a:ext cx="12212768" cy="6458768"/>
            <a:chOff x="0" y="0"/>
            <a:chExt cx="3366984" cy="1973571"/>
          </a:xfrm>
        </p:grpSpPr>
        <p:sp>
          <p:nvSpPr>
            <p:cNvPr id="3" name="Freeform 3"/>
            <p:cNvSpPr/>
            <p:nvPr/>
          </p:nvSpPr>
          <p:spPr>
            <a:xfrm>
              <a:off x="0" y="0"/>
              <a:ext cx="3366984" cy="1973571"/>
            </a:xfrm>
            <a:custGeom>
              <a:avLst/>
              <a:gdLst/>
              <a:ahLst/>
              <a:cxnLst/>
              <a:rect l="l" t="t" r="r" b="b"/>
              <a:pathLst>
                <a:path w="3366984" h="1973571">
                  <a:moveTo>
                    <a:pt x="0" y="0"/>
                  </a:moveTo>
                  <a:lnTo>
                    <a:pt x="3366984" y="0"/>
                  </a:lnTo>
                  <a:lnTo>
                    <a:pt x="3366984" y="1973571"/>
                  </a:lnTo>
                  <a:lnTo>
                    <a:pt x="0" y="1973571"/>
                  </a:lnTo>
                  <a:close/>
                </a:path>
              </a:pathLst>
            </a:custGeom>
            <a:solidFill>
              <a:srgbClr val="FFFFFF"/>
            </a:solidFill>
          </p:spPr>
        </p:sp>
      </p:grpSp>
      <p:sp>
        <p:nvSpPr>
          <p:cNvPr id="6" name="TextBox 6"/>
          <p:cNvSpPr txBox="1"/>
          <p:nvPr/>
        </p:nvSpPr>
        <p:spPr>
          <a:xfrm>
            <a:off x="3494997" y="2469236"/>
            <a:ext cx="11586449" cy="2967746"/>
          </a:xfrm>
          <a:prstGeom prst="rect">
            <a:avLst/>
          </a:prstGeom>
        </p:spPr>
        <p:txBody>
          <a:bodyPr lIns="0" tIns="0" rIns="0" bIns="0" rtlCol="0" anchor="t">
            <a:spAutoFit/>
          </a:bodyPr>
          <a:lstStyle/>
          <a:p>
            <a:pPr algn="ctr">
              <a:lnSpc>
                <a:spcPts val="5840"/>
              </a:lnSpc>
            </a:pPr>
            <a:r>
              <a:rPr lang="en-US" sz="5840" dirty="0">
                <a:solidFill>
                  <a:srgbClr val="00B050"/>
                </a:solidFill>
                <a:latin typeface="Gliker SemiBold"/>
              </a:rPr>
              <a:t>IOT BASED </a:t>
            </a:r>
          </a:p>
          <a:p>
            <a:pPr algn="ctr">
              <a:lnSpc>
                <a:spcPts val="5840"/>
              </a:lnSpc>
            </a:pPr>
            <a:r>
              <a:rPr lang="en-US" sz="5840" dirty="0">
                <a:solidFill>
                  <a:srgbClr val="00B050"/>
                </a:solidFill>
                <a:latin typeface="Gliker SemiBold"/>
              </a:rPr>
              <a:t>SMART HYBRID SOLAR TREE WITH MONITORING USING GREEN ENERGY</a:t>
            </a:r>
          </a:p>
        </p:txBody>
      </p:sp>
      <p:pic>
        <p:nvPicPr>
          <p:cNvPr id="7" name="Picture 7"/>
          <p:cNvPicPr>
            <a:picLocks noChangeAspect="1"/>
          </p:cNvPicPr>
          <p:nvPr/>
        </p:nvPicPr>
        <p:blipFill>
          <a:blip r:embed="rId2"/>
          <a:srcRect l="16706" r="3311"/>
          <a:stretch>
            <a:fillRect/>
          </a:stretch>
        </p:blipFill>
        <p:spPr>
          <a:xfrm>
            <a:off x="-1875392" y="2177042"/>
            <a:ext cx="7222308" cy="9029857"/>
          </a:xfrm>
          <a:prstGeom prst="rect">
            <a:avLst/>
          </a:prstGeom>
        </p:spPr>
      </p:pic>
      <p:pic>
        <p:nvPicPr>
          <p:cNvPr id="8" name="Picture 8"/>
          <p:cNvPicPr>
            <a:picLocks noChangeAspect="1"/>
          </p:cNvPicPr>
          <p:nvPr/>
        </p:nvPicPr>
        <p:blipFill>
          <a:blip r:embed="rId3"/>
          <a:srcRect/>
          <a:stretch>
            <a:fillRect/>
          </a:stretch>
        </p:blipFill>
        <p:spPr>
          <a:xfrm>
            <a:off x="6928647" y="5780048"/>
            <a:ext cx="4430706" cy="3550103"/>
          </a:xfrm>
          <a:prstGeom prst="rect">
            <a:avLst/>
          </a:prstGeom>
        </p:spPr>
      </p:pic>
      <p:sp>
        <p:nvSpPr>
          <p:cNvPr id="9" name="TextBox 9"/>
          <p:cNvSpPr txBox="1"/>
          <p:nvPr/>
        </p:nvSpPr>
        <p:spPr>
          <a:xfrm>
            <a:off x="7620752" y="6654066"/>
            <a:ext cx="3334941" cy="464820"/>
          </a:xfrm>
          <a:prstGeom prst="rect">
            <a:avLst/>
          </a:prstGeom>
        </p:spPr>
        <p:txBody>
          <a:bodyPr lIns="0" tIns="0" rIns="0" bIns="0" rtlCol="0" anchor="t">
            <a:spAutoFit/>
          </a:bodyPr>
          <a:lstStyle/>
          <a:p>
            <a:pPr algn="ctr">
              <a:lnSpc>
                <a:spcPts val="3780"/>
              </a:lnSpc>
            </a:pPr>
            <a:r>
              <a:rPr lang="en-US" sz="2700" dirty="0">
                <a:solidFill>
                  <a:srgbClr val="2E2E2E"/>
                </a:solidFill>
                <a:latin typeface="Canva Sans Bold"/>
              </a:rPr>
              <a:t>T -&gt; Tree generation</a:t>
            </a:r>
          </a:p>
        </p:txBody>
      </p:sp>
      <p:sp>
        <p:nvSpPr>
          <p:cNvPr id="10" name="TextBox 10"/>
          <p:cNvSpPr txBox="1"/>
          <p:nvPr/>
        </p:nvSpPr>
        <p:spPr>
          <a:xfrm>
            <a:off x="7620752" y="7150257"/>
            <a:ext cx="2546985" cy="464820"/>
          </a:xfrm>
          <a:prstGeom prst="rect">
            <a:avLst/>
          </a:prstGeom>
        </p:spPr>
        <p:txBody>
          <a:bodyPr lIns="0" tIns="0" rIns="0" bIns="0" rtlCol="0" anchor="t">
            <a:spAutoFit/>
          </a:bodyPr>
          <a:lstStyle/>
          <a:p>
            <a:pPr algn="ctr">
              <a:lnSpc>
                <a:spcPts val="3780"/>
              </a:lnSpc>
            </a:pPr>
            <a:r>
              <a:rPr lang="en-US" sz="2700" dirty="0">
                <a:solidFill>
                  <a:srgbClr val="2E2E2E"/>
                </a:solidFill>
                <a:latin typeface="Canva Sans Bold"/>
              </a:rPr>
              <a:t>R -&gt; Renewable</a:t>
            </a:r>
          </a:p>
        </p:txBody>
      </p:sp>
      <p:sp>
        <p:nvSpPr>
          <p:cNvPr id="11" name="TextBox 11"/>
          <p:cNvSpPr txBox="1"/>
          <p:nvPr/>
        </p:nvSpPr>
        <p:spPr>
          <a:xfrm>
            <a:off x="7620752" y="7615077"/>
            <a:ext cx="2242185" cy="464820"/>
          </a:xfrm>
          <a:prstGeom prst="rect">
            <a:avLst/>
          </a:prstGeom>
        </p:spPr>
        <p:txBody>
          <a:bodyPr lIns="0" tIns="0" rIns="0" bIns="0" rtlCol="0" anchor="t">
            <a:spAutoFit/>
          </a:bodyPr>
          <a:lstStyle/>
          <a:p>
            <a:pPr algn="ctr">
              <a:lnSpc>
                <a:spcPts val="3780"/>
              </a:lnSpc>
            </a:pPr>
            <a:r>
              <a:rPr lang="en-US" sz="2700" dirty="0">
                <a:solidFill>
                  <a:srgbClr val="2E2E2E"/>
                </a:solidFill>
                <a:latin typeface="Canva Sans Bold"/>
              </a:rPr>
              <a:t>E -&gt; Energy  &amp;</a:t>
            </a:r>
          </a:p>
        </p:txBody>
      </p:sp>
      <p:sp>
        <p:nvSpPr>
          <p:cNvPr id="12" name="TextBox 12"/>
          <p:cNvSpPr txBox="1"/>
          <p:nvPr/>
        </p:nvSpPr>
        <p:spPr>
          <a:xfrm>
            <a:off x="7282674" y="8079897"/>
            <a:ext cx="3080526" cy="454868"/>
          </a:xfrm>
          <a:prstGeom prst="rect">
            <a:avLst/>
          </a:prstGeom>
        </p:spPr>
        <p:txBody>
          <a:bodyPr wrap="square" lIns="0" tIns="0" rIns="0" bIns="0" rtlCol="0" anchor="t">
            <a:spAutoFit/>
          </a:bodyPr>
          <a:lstStyle/>
          <a:p>
            <a:pPr algn="ctr">
              <a:lnSpc>
                <a:spcPts val="3780"/>
              </a:lnSpc>
            </a:pPr>
            <a:r>
              <a:rPr lang="en-US" sz="2700" dirty="0">
                <a:solidFill>
                  <a:srgbClr val="2E2E2E"/>
                </a:solidFill>
                <a:latin typeface="Canva Sans Bold"/>
              </a:rPr>
              <a:t>E -&gt; Efficiency</a:t>
            </a:r>
          </a:p>
        </p:txBody>
      </p:sp>
      <p:sp>
        <p:nvSpPr>
          <p:cNvPr id="14" name="TextBox 13">
            <a:extLst>
              <a:ext uri="{FF2B5EF4-FFF2-40B4-BE49-F238E27FC236}">
                <a16:creationId xmlns:a16="http://schemas.microsoft.com/office/drawing/2014/main" xmlns="" id="{623074F3-96DC-C40F-8E16-0D576FB90E1A}"/>
              </a:ext>
            </a:extLst>
          </p:cNvPr>
          <p:cNvSpPr txBox="1"/>
          <p:nvPr/>
        </p:nvSpPr>
        <p:spPr>
          <a:xfrm>
            <a:off x="3733800" y="423433"/>
            <a:ext cx="12572999" cy="584775"/>
          </a:xfrm>
          <a:prstGeom prst="rect">
            <a:avLst/>
          </a:prstGeom>
          <a:noFill/>
        </p:spPr>
        <p:txBody>
          <a:bodyPr wrap="square">
            <a:spAutoFit/>
          </a:bodyPr>
          <a:lstStyle/>
          <a:p>
            <a:r>
              <a:rPr lang="en-US" sz="3200" b="1" i="0" u="none" strike="noStrike" dirty="0">
                <a:solidFill>
                  <a:srgbClr val="000000"/>
                </a:solidFill>
                <a:effectLst/>
                <a:latin typeface="Times New Roman" panose="02020603050405020304" pitchFamily="18" charset="0"/>
                <a:cs typeface="Times New Roman" panose="02020603050405020304" pitchFamily="18" charset="0"/>
              </a:rPr>
              <a:t>Inter-Collegiate/Institute/Department Research Convention</a:t>
            </a:r>
            <a:endParaRPr lang="en-IN" sz="3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xmlns="" id="{4C5CF24D-8097-1CE1-1DF7-DEB14788FAB4}"/>
              </a:ext>
            </a:extLst>
          </p:cNvPr>
          <p:cNvSpPr txBox="1"/>
          <p:nvPr/>
        </p:nvSpPr>
        <p:spPr>
          <a:xfrm>
            <a:off x="7886700" y="-96287"/>
            <a:ext cx="25146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Aavishkar</a:t>
            </a:r>
          </a:p>
        </p:txBody>
      </p:sp>
      <p:sp>
        <p:nvSpPr>
          <p:cNvPr id="16" name="TextBox 15">
            <a:extLst>
              <a:ext uri="{FF2B5EF4-FFF2-40B4-BE49-F238E27FC236}">
                <a16:creationId xmlns:a16="http://schemas.microsoft.com/office/drawing/2014/main" xmlns="" id="{B2365028-B6A3-B044-E65E-EFE94AE85B79}"/>
              </a:ext>
            </a:extLst>
          </p:cNvPr>
          <p:cNvSpPr txBox="1"/>
          <p:nvPr/>
        </p:nvSpPr>
        <p:spPr>
          <a:xfrm>
            <a:off x="914400" y="1157743"/>
            <a:ext cx="48006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Category: </a:t>
            </a:r>
            <a:r>
              <a:rPr lang="en-IN" sz="2400" b="1" i="0" u="none" strike="noStrike" dirty="0">
                <a:solidFill>
                  <a:srgbClr val="000000"/>
                </a:solidFill>
                <a:effectLst/>
                <a:latin typeface="Times New Roman" panose="02020603050405020304" pitchFamily="18" charset="0"/>
                <a:cs typeface="Times New Roman" panose="02020603050405020304" pitchFamily="18" charset="0"/>
              </a:rPr>
              <a:t>Engg. &amp; Tech</a:t>
            </a:r>
            <a:endParaRPr lang="en-IN" sz="24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xmlns="" id="{2C4EB8D8-A9D2-D7E4-0074-8CB6FC57C915}"/>
              </a:ext>
            </a:extLst>
          </p:cNvPr>
          <p:cNvSpPr txBox="1"/>
          <p:nvPr/>
        </p:nvSpPr>
        <p:spPr>
          <a:xfrm>
            <a:off x="15216625" y="886591"/>
            <a:ext cx="227984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Level: UG</a:t>
            </a:r>
          </a:p>
        </p:txBody>
      </p:sp>
      <p:sp>
        <p:nvSpPr>
          <p:cNvPr id="20" name="TextBox 19">
            <a:extLst>
              <a:ext uri="{FF2B5EF4-FFF2-40B4-BE49-F238E27FC236}">
                <a16:creationId xmlns:a16="http://schemas.microsoft.com/office/drawing/2014/main" xmlns="" id="{9E59EFCC-AA37-5A1B-522D-72CC3F2AAC20}"/>
              </a:ext>
            </a:extLst>
          </p:cNvPr>
          <p:cNvSpPr txBox="1"/>
          <p:nvPr/>
        </p:nvSpPr>
        <p:spPr>
          <a:xfrm>
            <a:off x="8025369" y="1521402"/>
            <a:ext cx="293032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Slot No.: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6934200" y="2393477"/>
            <a:ext cx="4285315" cy="921223"/>
            <a:chOff x="0" y="0"/>
            <a:chExt cx="17017261" cy="2779438"/>
          </a:xfrm>
        </p:grpSpPr>
        <p:sp>
          <p:nvSpPr>
            <p:cNvPr id="3" name="Freeform 3"/>
            <p:cNvSpPr/>
            <p:nvPr/>
          </p:nvSpPr>
          <p:spPr>
            <a:xfrm>
              <a:off x="6350" y="1311318"/>
              <a:ext cx="16725161" cy="1461770"/>
            </a:xfrm>
            <a:custGeom>
              <a:avLst/>
              <a:gdLst/>
              <a:ahLst/>
              <a:cxnLst/>
              <a:rect l="l" t="t" r="r" b="b"/>
              <a:pathLst>
                <a:path w="16725161" h="1461770">
                  <a:moveTo>
                    <a:pt x="0" y="0"/>
                  </a:moveTo>
                  <a:lnTo>
                    <a:pt x="0" y="1461770"/>
                  </a:lnTo>
                  <a:lnTo>
                    <a:pt x="16725161" y="1461770"/>
                  </a:lnTo>
                  <a:lnTo>
                    <a:pt x="0" y="0"/>
                  </a:lnTo>
                  <a:close/>
                </a:path>
              </a:pathLst>
            </a:custGeom>
            <a:solidFill>
              <a:srgbClr val="5773B8"/>
            </a:solidFill>
          </p:spPr>
        </p:sp>
        <p:sp>
          <p:nvSpPr>
            <p:cNvPr id="4" name="Freeform 4"/>
            <p:cNvSpPr/>
            <p:nvPr/>
          </p:nvSpPr>
          <p:spPr>
            <a:xfrm>
              <a:off x="0" y="-29210"/>
              <a:ext cx="17023611" cy="2809918"/>
            </a:xfrm>
            <a:custGeom>
              <a:avLst/>
              <a:gdLst/>
              <a:ahLst/>
              <a:cxnLst/>
              <a:rect l="l" t="t" r="r" b="b"/>
              <a:pathLst>
                <a:path w="17023611" h="2809918">
                  <a:moveTo>
                    <a:pt x="1270" y="45720"/>
                  </a:moveTo>
                  <a:lnTo>
                    <a:pt x="1270" y="938530"/>
                  </a:lnTo>
                  <a:cubicBezTo>
                    <a:pt x="1270" y="1090831"/>
                    <a:pt x="0" y="1358308"/>
                    <a:pt x="1270" y="1622468"/>
                  </a:cubicBezTo>
                  <a:cubicBezTo>
                    <a:pt x="5080" y="2390818"/>
                    <a:pt x="99060" y="2696888"/>
                    <a:pt x="99060" y="2696888"/>
                  </a:cubicBezTo>
                  <a:cubicBezTo>
                    <a:pt x="99060" y="2696888"/>
                    <a:pt x="579120" y="2797218"/>
                    <a:pt x="1004570" y="2803568"/>
                  </a:cubicBezTo>
                  <a:cubicBezTo>
                    <a:pt x="1385570" y="2809918"/>
                    <a:pt x="2247900" y="2808648"/>
                    <a:pt x="16194301" y="2808648"/>
                  </a:cubicBezTo>
                  <a:cubicBezTo>
                    <a:pt x="16613401" y="2808648"/>
                    <a:pt x="17014721" y="2808648"/>
                    <a:pt x="17014721" y="2808648"/>
                  </a:cubicBezTo>
                  <a:cubicBezTo>
                    <a:pt x="17014721" y="2808648"/>
                    <a:pt x="17012180" y="2155868"/>
                    <a:pt x="17014721" y="1739308"/>
                  </a:cubicBezTo>
                  <a:cubicBezTo>
                    <a:pt x="17023611" y="1228768"/>
                    <a:pt x="17019801" y="1090831"/>
                    <a:pt x="17019801" y="986790"/>
                  </a:cubicBezTo>
                  <a:cubicBezTo>
                    <a:pt x="17014721" y="438150"/>
                    <a:pt x="17014721" y="59690"/>
                    <a:pt x="17014721" y="59690"/>
                  </a:cubicBezTo>
                  <a:cubicBezTo>
                    <a:pt x="17014721" y="59690"/>
                    <a:pt x="16375911" y="34290"/>
                    <a:pt x="2390140" y="41910"/>
                  </a:cubicBezTo>
                  <a:cubicBezTo>
                    <a:pt x="2033270" y="48260"/>
                    <a:pt x="1306830" y="34290"/>
                    <a:pt x="918210" y="49530"/>
                  </a:cubicBezTo>
                  <a:cubicBezTo>
                    <a:pt x="494030" y="66040"/>
                    <a:pt x="247650" y="0"/>
                    <a:pt x="1270" y="45720"/>
                  </a:cubicBezTo>
                  <a:close/>
                </a:path>
              </a:pathLst>
            </a:custGeom>
            <a:solidFill>
              <a:srgbClr val="FFFFFF"/>
            </a:solidFill>
          </p:spPr>
          <p:txBody>
            <a:bodyPr/>
            <a:lstStyle/>
            <a:p>
              <a:endParaRPr lang="en-IN" dirty="0"/>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8539921" y="2247900"/>
            <a:ext cx="1061279" cy="328032"/>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0" y="344501"/>
            <a:ext cx="6799615" cy="1665906"/>
          </a:xfrm>
          <a:prstGeom prst="rect">
            <a:avLst/>
          </a:prstGeom>
        </p:spPr>
      </p:pic>
      <p:sp>
        <p:nvSpPr>
          <p:cNvPr id="8" name="TextBox 8"/>
          <p:cNvSpPr txBox="1"/>
          <p:nvPr/>
        </p:nvSpPr>
        <p:spPr>
          <a:xfrm>
            <a:off x="-538674" y="735804"/>
            <a:ext cx="7526098" cy="788048"/>
          </a:xfrm>
          <a:prstGeom prst="rect">
            <a:avLst/>
          </a:prstGeom>
        </p:spPr>
        <p:txBody>
          <a:bodyPr lIns="0" tIns="0" rIns="0" bIns="0" rtlCol="0" anchor="t">
            <a:spAutoFit/>
          </a:bodyPr>
          <a:lstStyle/>
          <a:p>
            <a:pPr algn="ctr">
              <a:lnSpc>
                <a:spcPts val="6439"/>
              </a:lnSpc>
            </a:pPr>
            <a:r>
              <a:rPr lang="en-US" sz="4599" dirty="0">
                <a:solidFill>
                  <a:srgbClr val="000000"/>
                </a:solidFill>
                <a:latin typeface="Gliker"/>
              </a:rPr>
              <a:t>Result &amp; Analysis</a:t>
            </a:r>
          </a:p>
        </p:txBody>
      </p:sp>
      <p:pic>
        <p:nvPicPr>
          <p:cNvPr id="19" name="Picture 18">
            <a:extLst>
              <a:ext uri="{FF2B5EF4-FFF2-40B4-BE49-F238E27FC236}">
                <a16:creationId xmlns:a16="http://schemas.microsoft.com/office/drawing/2014/main" xmlns="" id="{09307D1E-20C2-B8F3-462E-7FBD36EE4798}"/>
              </a:ext>
            </a:extLst>
          </p:cNvPr>
          <p:cNvPicPr>
            <a:picLocks noChangeAspect="1"/>
          </p:cNvPicPr>
          <p:nvPr/>
        </p:nvPicPr>
        <p:blipFill rotWithShape="1">
          <a:blip r:embed="rId6"/>
          <a:srcRect t="1058" r="53644" b="52518"/>
          <a:stretch/>
        </p:blipFill>
        <p:spPr>
          <a:xfrm>
            <a:off x="228600" y="6896100"/>
            <a:ext cx="4407154" cy="2667000"/>
          </a:xfrm>
          <a:prstGeom prst="rect">
            <a:avLst/>
          </a:prstGeom>
          <a:ln>
            <a:solidFill>
              <a:schemeClr val="tx1"/>
            </a:solidFill>
          </a:ln>
        </p:spPr>
      </p:pic>
      <p:pic>
        <p:nvPicPr>
          <p:cNvPr id="21" name="Picture 20">
            <a:extLst>
              <a:ext uri="{FF2B5EF4-FFF2-40B4-BE49-F238E27FC236}">
                <a16:creationId xmlns:a16="http://schemas.microsoft.com/office/drawing/2014/main" xmlns="" id="{53A0AE73-6890-A999-686D-272A121C714D}"/>
              </a:ext>
            </a:extLst>
          </p:cNvPr>
          <p:cNvPicPr>
            <a:picLocks noChangeAspect="1"/>
          </p:cNvPicPr>
          <p:nvPr/>
        </p:nvPicPr>
        <p:blipFill rotWithShape="1">
          <a:blip r:embed="rId6"/>
          <a:srcRect l="54000" t="190" b="56227"/>
          <a:stretch/>
        </p:blipFill>
        <p:spPr>
          <a:xfrm>
            <a:off x="4724400" y="6896100"/>
            <a:ext cx="4381912" cy="2667000"/>
          </a:xfrm>
          <a:prstGeom prst="rect">
            <a:avLst/>
          </a:prstGeom>
          <a:ln>
            <a:solidFill>
              <a:schemeClr val="tx1"/>
            </a:solidFill>
          </a:ln>
        </p:spPr>
      </p:pic>
      <p:pic>
        <p:nvPicPr>
          <p:cNvPr id="23" name="Picture 22">
            <a:extLst>
              <a:ext uri="{FF2B5EF4-FFF2-40B4-BE49-F238E27FC236}">
                <a16:creationId xmlns:a16="http://schemas.microsoft.com/office/drawing/2014/main" xmlns="" id="{BD356C73-44B1-07A9-8785-8DC864F5A4F0}"/>
              </a:ext>
            </a:extLst>
          </p:cNvPr>
          <p:cNvPicPr>
            <a:picLocks noChangeAspect="1"/>
          </p:cNvPicPr>
          <p:nvPr/>
        </p:nvPicPr>
        <p:blipFill rotWithShape="1">
          <a:blip r:embed="rId6"/>
          <a:srcRect t="53942" r="54000" b="2444"/>
          <a:stretch/>
        </p:blipFill>
        <p:spPr>
          <a:xfrm>
            <a:off x="9220200" y="6896100"/>
            <a:ext cx="4381913" cy="2668919"/>
          </a:xfrm>
          <a:prstGeom prst="rect">
            <a:avLst/>
          </a:prstGeom>
          <a:ln>
            <a:solidFill>
              <a:schemeClr val="tx1"/>
            </a:solidFill>
          </a:ln>
        </p:spPr>
      </p:pic>
      <p:pic>
        <p:nvPicPr>
          <p:cNvPr id="25" name="Picture 24">
            <a:extLst>
              <a:ext uri="{FF2B5EF4-FFF2-40B4-BE49-F238E27FC236}">
                <a16:creationId xmlns:a16="http://schemas.microsoft.com/office/drawing/2014/main" xmlns="" id="{DF2BD934-27FE-8666-DCC8-73154567F77A}"/>
              </a:ext>
            </a:extLst>
          </p:cNvPr>
          <p:cNvPicPr>
            <a:picLocks noChangeAspect="1"/>
          </p:cNvPicPr>
          <p:nvPr/>
        </p:nvPicPr>
        <p:blipFill rotWithShape="1">
          <a:blip r:embed="rId6"/>
          <a:srcRect l="54000" t="53942" b="2444"/>
          <a:stretch/>
        </p:blipFill>
        <p:spPr>
          <a:xfrm>
            <a:off x="13707967" y="6896100"/>
            <a:ext cx="4381913" cy="2668919"/>
          </a:xfrm>
          <a:prstGeom prst="rect">
            <a:avLst/>
          </a:prstGeom>
          <a:ln>
            <a:solidFill>
              <a:schemeClr val="tx1"/>
            </a:solidFill>
          </a:ln>
        </p:spPr>
      </p:pic>
      <p:pic>
        <p:nvPicPr>
          <p:cNvPr id="29" name="Picture 28" descr="Table">
            <a:extLst>
              <a:ext uri="{FF2B5EF4-FFF2-40B4-BE49-F238E27FC236}">
                <a16:creationId xmlns:a16="http://schemas.microsoft.com/office/drawing/2014/main" xmlns="" id="{669F565A-C2A7-9C0B-05E7-9C04853E18DD}"/>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790027" y="3543300"/>
            <a:ext cx="14860346" cy="2721242"/>
          </a:xfrm>
          <a:prstGeom prst="rect">
            <a:avLst/>
          </a:prstGeom>
          <a:ln>
            <a:solidFill>
              <a:schemeClr val="bg1"/>
            </a:solidFill>
          </a:ln>
        </p:spPr>
      </p:pic>
      <p:sp>
        <p:nvSpPr>
          <p:cNvPr id="30" name="Rectangle 29">
            <a:extLst>
              <a:ext uri="{FF2B5EF4-FFF2-40B4-BE49-F238E27FC236}">
                <a16:creationId xmlns:a16="http://schemas.microsoft.com/office/drawing/2014/main" xmlns="" id="{107727E3-0897-10D9-68CA-90C102FD0CE8}"/>
              </a:ext>
            </a:extLst>
          </p:cNvPr>
          <p:cNvSpPr/>
          <p:nvPr/>
        </p:nvSpPr>
        <p:spPr>
          <a:xfrm>
            <a:off x="167640" y="6812280"/>
            <a:ext cx="18028920" cy="2819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xmlns="" id="{8E435834-A211-5274-DEA6-8D0DE83B073E}"/>
              </a:ext>
            </a:extLst>
          </p:cNvPr>
          <p:cNvSpPr txBox="1"/>
          <p:nvPr/>
        </p:nvSpPr>
        <p:spPr>
          <a:xfrm>
            <a:off x="6697376" y="9757832"/>
            <a:ext cx="10066624" cy="830997"/>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Fig 10 : </a:t>
            </a:r>
            <a:r>
              <a:rPr lang="en-US" sz="2400" b="1" i="0" u="none" strike="noStrike" dirty="0">
                <a:solidFill>
                  <a:srgbClr val="000000"/>
                </a:solidFill>
                <a:effectLst/>
              </a:rPr>
              <a:t>Real time monitoring of Sensors Data</a:t>
            </a:r>
            <a:endParaRPr lang="en-US" sz="2400" dirty="0">
              <a:solidFill>
                <a:srgbClr val="2E2E2E"/>
              </a:solidFill>
              <a:latin typeface="Times Neue Roman Bold"/>
            </a:endParaRPr>
          </a:p>
          <a:p>
            <a:endParaRPr lang="en-IN" sz="2400" b="1" dirty="0">
              <a:latin typeface="Times New Roman" panose="02020603050405020304" pitchFamily="18" charset="0"/>
              <a:cs typeface="Times New Roman" panose="02020603050405020304" pitchFamily="18" charset="0"/>
            </a:endParaRPr>
          </a:p>
        </p:txBody>
      </p:sp>
      <p:sp>
        <p:nvSpPr>
          <p:cNvPr id="35" name="TextBox 6">
            <a:extLst>
              <a:ext uri="{FF2B5EF4-FFF2-40B4-BE49-F238E27FC236}">
                <a16:creationId xmlns:a16="http://schemas.microsoft.com/office/drawing/2014/main" xmlns="" id="{11380382-0670-EA36-FDD9-A07FF40A91A9}"/>
              </a:ext>
            </a:extLst>
          </p:cNvPr>
          <p:cNvSpPr txBox="1"/>
          <p:nvPr/>
        </p:nvSpPr>
        <p:spPr>
          <a:xfrm>
            <a:off x="6705600" y="2628900"/>
            <a:ext cx="4849526" cy="637995"/>
          </a:xfrm>
          <a:prstGeom prst="rect">
            <a:avLst/>
          </a:prstGeom>
        </p:spPr>
        <p:txBody>
          <a:bodyPr lIns="0" tIns="0" rIns="0" bIns="0" rtlCol="0" anchor="t">
            <a:spAutoFit/>
          </a:bodyPr>
          <a:lstStyle/>
          <a:p>
            <a:pPr algn="ctr">
              <a:lnSpc>
                <a:spcPts val="2409"/>
              </a:lnSpc>
            </a:pPr>
            <a:r>
              <a:rPr lang="en-US" sz="2800" b="1" i="0" u="none" strike="noStrike" dirty="0">
                <a:solidFill>
                  <a:srgbClr val="000000"/>
                </a:solidFill>
                <a:effectLst/>
              </a:rPr>
              <a:t>Power Consumption of </a:t>
            </a:r>
          </a:p>
          <a:p>
            <a:pPr algn="ctr">
              <a:lnSpc>
                <a:spcPts val="2409"/>
              </a:lnSpc>
            </a:pPr>
            <a:r>
              <a:rPr lang="en-US" sz="2800" b="1" i="0" u="none" strike="noStrike" dirty="0">
                <a:solidFill>
                  <a:srgbClr val="000000"/>
                </a:solidFill>
                <a:effectLst/>
              </a:rPr>
              <a:t>Solar Plates</a:t>
            </a:r>
            <a:endParaRPr lang="en-US" sz="2409" dirty="0">
              <a:solidFill>
                <a:srgbClr val="2E2E2E"/>
              </a:solidFill>
              <a:latin typeface="Times Neue Roman Bold"/>
            </a:endParaRPr>
          </a:p>
        </p:txBody>
      </p:sp>
    </p:spTree>
    <p:extLst>
      <p:ext uri="{BB962C8B-B14F-4D97-AF65-F5344CB8AC3E}">
        <p14:creationId xmlns:p14="http://schemas.microsoft.com/office/powerpoint/2010/main" xmlns="" val="2514364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rot="-5400000">
            <a:off x="1431835" y="-835049"/>
            <a:ext cx="4603930" cy="68808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rot="-5400000">
            <a:off x="9014648" y="-835049"/>
            <a:ext cx="4603930" cy="688087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rcRect/>
          <a:stretch>
            <a:fillRect/>
          </a:stretch>
        </p:blipFill>
        <p:spPr>
          <a:xfrm rot="-5400000">
            <a:off x="3705427" y="4005028"/>
            <a:ext cx="4603930" cy="688087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rcRect/>
          <a:stretch>
            <a:fillRect/>
          </a:stretch>
        </p:blipFill>
        <p:spPr>
          <a:xfrm rot="-5400000">
            <a:off x="11234803" y="4005028"/>
            <a:ext cx="4603930" cy="6880874"/>
          </a:xfrm>
          <a:prstGeom prst="rect">
            <a:avLst/>
          </a:prstGeom>
        </p:spPr>
      </p:pic>
      <p:grpSp>
        <p:nvGrpSpPr>
          <p:cNvPr id="6" name="Group 6"/>
          <p:cNvGrpSpPr/>
          <p:nvPr/>
        </p:nvGrpSpPr>
        <p:grpSpPr>
          <a:xfrm>
            <a:off x="1786929" y="337851"/>
            <a:ext cx="3597676" cy="587610"/>
            <a:chOff x="0" y="0"/>
            <a:chExt cx="17017261" cy="2779438"/>
          </a:xfrm>
        </p:grpSpPr>
        <p:sp>
          <p:nvSpPr>
            <p:cNvPr id="7" name="Freeform 7"/>
            <p:cNvSpPr/>
            <p:nvPr/>
          </p:nvSpPr>
          <p:spPr>
            <a:xfrm>
              <a:off x="6350" y="1311318"/>
              <a:ext cx="16725161" cy="1461770"/>
            </a:xfrm>
            <a:custGeom>
              <a:avLst/>
              <a:gdLst/>
              <a:ahLst/>
              <a:cxnLst/>
              <a:rect l="l" t="t" r="r" b="b"/>
              <a:pathLst>
                <a:path w="16725161" h="1461770">
                  <a:moveTo>
                    <a:pt x="0" y="0"/>
                  </a:moveTo>
                  <a:lnTo>
                    <a:pt x="0" y="1461770"/>
                  </a:lnTo>
                  <a:lnTo>
                    <a:pt x="16725161" y="1461770"/>
                  </a:lnTo>
                  <a:lnTo>
                    <a:pt x="0" y="0"/>
                  </a:lnTo>
                  <a:close/>
                </a:path>
              </a:pathLst>
            </a:custGeom>
            <a:solidFill>
              <a:srgbClr val="5773B8"/>
            </a:solidFill>
          </p:spPr>
        </p:sp>
        <p:sp>
          <p:nvSpPr>
            <p:cNvPr id="8" name="Freeform 8"/>
            <p:cNvSpPr/>
            <p:nvPr/>
          </p:nvSpPr>
          <p:spPr>
            <a:xfrm>
              <a:off x="0" y="-29210"/>
              <a:ext cx="17023611" cy="2809918"/>
            </a:xfrm>
            <a:custGeom>
              <a:avLst/>
              <a:gdLst/>
              <a:ahLst/>
              <a:cxnLst/>
              <a:rect l="l" t="t" r="r" b="b"/>
              <a:pathLst>
                <a:path w="17023611" h="2809918">
                  <a:moveTo>
                    <a:pt x="1270" y="45720"/>
                  </a:moveTo>
                  <a:lnTo>
                    <a:pt x="1270" y="938530"/>
                  </a:lnTo>
                  <a:cubicBezTo>
                    <a:pt x="1270" y="1090831"/>
                    <a:pt x="0" y="1358308"/>
                    <a:pt x="1270" y="1622468"/>
                  </a:cubicBezTo>
                  <a:cubicBezTo>
                    <a:pt x="5080" y="2390818"/>
                    <a:pt x="99060" y="2696888"/>
                    <a:pt x="99060" y="2696888"/>
                  </a:cubicBezTo>
                  <a:cubicBezTo>
                    <a:pt x="99060" y="2696888"/>
                    <a:pt x="579120" y="2797218"/>
                    <a:pt x="1004570" y="2803568"/>
                  </a:cubicBezTo>
                  <a:cubicBezTo>
                    <a:pt x="1385570" y="2809918"/>
                    <a:pt x="2247900" y="2808648"/>
                    <a:pt x="16194301" y="2808648"/>
                  </a:cubicBezTo>
                  <a:cubicBezTo>
                    <a:pt x="16613401" y="2808648"/>
                    <a:pt x="17014721" y="2808648"/>
                    <a:pt x="17014721" y="2808648"/>
                  </a:cubicBezTo>
                  <a:cubicBezTo>
                    <a:pt x="17014721" y="2808648"/>
                    <a:pt x="17012180" y="2155868"/>
                    <a:pt x="17014721" y="1739308"/>
                  </a:cubicBezTo>
                  <a:cubicBezTo>
                    <a:pt x="17023611" y="1228768"/>
                    <a:pt x="17019801" y="1090831"/>
                    <a:pt x="17019801" y="986790"/>
                  </a:cubicBezTo>
                  <a:cubicBezTo>
                    <a:pt x="17014721" y="438150"/>
                    <a:pt x="17014721" y="59690"/>
                    <a:pt x="17014721" y="59690"/>
                  </a:cubicBezTo>
                  <a:cubicBezTo>
                    <a:pt x="17014721" y="59690"/>
                    <a:pt x="16375911"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id="9" name="Picture 9"/>
          <p:cNvPicPr>
            <a:picLocks noChangeAspect="1"/>
          </p:cNvPicPr>
          <p:nvPr/>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rcRect/>
          <a:stretch>
            <a:fillRect/>
          </a:stretch>
        </p:blipFill>
        <p:spPr>
          <a:xfrm>
            <a:off x="3032719" y="253298"/>
            <a:ext cx="890981" cy="275394"/>
          </a:xfrm>
          <a:prstGeom prst="rect">
            <a:avLst/>
          </a:prstGeom>
        </p:spPr>
      </p:pic>
      <p:sp>
        <p:nvSpPr>
          <p:cNvPr id="10" name="TextBox 10"/>
          <p:cNvSpPr txBox="1"/>
          <p:nvPr/>
        </p:nvSpPr>
        <p:spPr>
          <a:xfrm>
            <a:off x="2529819" y="619245"/>
            <a:ext cx="2405870" cy="265073"/>
          </a:xfrm>
          <a:prstGeom prst="rect">
            <a:avLst/>
          </a:prstGeom>
        </p:spPr>
        <p:txBody>
          <a:bodyPr wrap="square" lIns="0" tIns="0" rIns="0" bIns="0" rtlCol="0" anchor="t">
            <a:spAutoFit/>
          </a:bodyPr>
          <a:lstStyle/>
          <a:p>
            <a:pPr algn="just">
              <a:lnSpc>
                <a:spcPts val="2022"/>
              </a:lnSpc>
            </a:pPr>
            <a:r>
              <a:rPr lang="en-US" sz="2022" dirty="0">
                <a:latin typeface="Times Neue Roman Bold"/>
              </a:rPr>
              <a:t>ADVANTAGES</a:t>
            </a:r>
          </a:p>
        </p:txBody>
      </p:sp>
      <p:grpSp>
        <p:nvGrpSpPr>
          <p:cNvPr id="11" name="Group 11"/>
          <p:cNvGrpSpPr/>
          <p:nvPr/>
        </p:nvGrpSpPr>
        <p:grpSpPr>
          <a:xfrm>
            <a:off x="9734517" y="491215"/>
            <a:ext cx="3597676" cy="587610"/>
            <a:chOff x="0" y="0"/>
            <a:chExt cx="17017261" cy="2779438"/>
          </a:xfrm>
        </p:grpSpPr>
        <p:sp>
          <p:nvSpPr>
            <p:cNvPr id="12" name="Freeform 12"/>
            <p:cNvSpPr/>
            <p:nvPr/>
          </p:nvSpPr>
          <p:spPr>
            <a:xfrm>
              <a:off x="6350" y="1311318"/>
              <a:ext cx="16725161" cy="1461770"/>
            </a:xfrm>
            <a:custGeom>
              <a:avLst/>
              <a:gdLst/>
              <a:ahLst/>
              <a:cxnLst/>
              <a:rect l="l" t="t" r="r" b="b"/>
              <a:pathLst>
                <a:path w="16725161" h="1461770">
                  <a:moveTo>
                    <a:pt x="0" y="0"/>
                  </a:moveTo>
                  <a:lnTo>
                    <a:pt x="0" y="1461770"/>
                  </a:lnTo>
                  <a:lnTo>
                    <a:pt x="16725161" y="1461770"/>
                  </a:lnTo>
                  <a:lnTo>
                    <a:pt x="0" y="0"/>
                  </a:lnTo>
                  <a:close/>
                </a:path>
              </a:pathLst>
            </a:custGeom>
            <a:solidFill>
              <a:srgbClr val="5773B8"/>
            </a:solidFill>
          </p:spPr>
        </p:sp>
        <p:sp>
          <p:nvSpPr>
            <p:cNvPr id="13" name="Freeform 13"/>
            <p:cNvSpPr/>
            <p:nvPr/>
          </p:nvSpPr>
          <p:spPr>
            <a:xfrm>
              <a:off x="0" y="-29210"/>
              <a:ext cx="17023611" cy="2809918"/>
            </a:xfrm>
            <a:custGeom>
              <a:avLst/>
              <a:gdLst/>
              <a:ahLst/>
              <a:cxnLst/>
              <a:rect l="l" t="t" r="r" b="b"/>
              <a:pathLst>
                <a:path w="17023611" h="2809918">
                  <a:moveTo>
                    <a:pt x="1270" y="45720"/>
                  </a:moveTo>
                  <a:lnTo>
                    <a:pt x="1270" y="938530"/>
                  </a:lnTo>
                  <a:cubicBezTo>
                    <a:pt x="1270" y="1090831"/>
                    <a:pt x="0" y="1358308"/>
                    <a:pt x="1270" y="1622468"/>
                  </a:cubicBezTo>
                  <a:cubicBezTo>
                    <a:pt x="5080" y="2390818"/>
                    <a:pt x="99060" y="2696888"/>
                    <a:pt x="99060" y="2696888"/>
                  </a:cubicBezTo>
                  <a:cubicBezTo>
                    <a:pt x="99060" y="2696888"/>
                    <a:pt x="579120" y="2797218"/>
                    <a:pt x="1004570" y="2803568"/>
                  </a:cubicBezTo>
                  <a:cubicBezTo>
                    <a:pt x="1385570" y="2809918"/>
                    <a:pt x="2247900" y="2808648"/>
                    <a:pt x="16194301" y="2808648"/>
                  </a:cubicBezTo>
                  <a:cubicBezTo>
                    <a:pt x="16613401" y="2808648"/>
                    <a:pt x="17014721" y="2808648"/>
                    <a:pt x="17014721" y="2808648"/>
                  </a:cubicBezTo>
                  <a:cubicBezTo>
                    <a:pt x="17014721" y="2808648"/>
                    <a:pt x="17012180" y="2155868"/>
                    <a:pt x="17014721" y="1739308"/>
                  </a:cubicBezTo>
                  <a:cubicBezTo>
                    <a:pt x="17023611" y="1228768"/>
                    <a:pt x="17019801" y="1090831"/>
                    <a:pt x="17019801" y="986790"/>
                  </a:cubicBezTo>
                  <a:cubicBezTo>
                    <a:pt x="17014721" y="438150"/>
                    <a:pt x="17014721" y="59690"/>
                    <a:pt x="17014721" y="59690"/>
                  </a:cubicBezTo>
                  <a:cubicBezTo>
                    <a:pt x="17014721" y="59690"/>
                    <a:pt x="16375911"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id="14" name="Picture 14"/>
          <p:cNvPicPr>
            <a:picLocks noChangeAspect="1"/>
          </p:cNvPicPr>
          <p:nvPr/>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rcRect/>
          <a:stretch>
            <a:fillRect/>
          </a:stretch>
        </p:blipFill>
        <p:spPr>
          <a:xfrm>
            <a:off x="10980307" y="288183"/>
            <a:ext cx="890981" cy="275394"/>
          </a:xfrm>
          <a:prstGeom prst="rect">
            <a:avLst/>
          </a:prstGeom>
        </p:spPr>
      </p:pic>
      <p:sp>
        <p:nvSpPr>
          <p:cNvPr id="15" name="TextBox 15"/>
          <p:cNvSpPr txBox="1"/>
          <p:nvPr/>
        </p:nvSpPr>
        <p:spPr>
          <a:xfrm>
            <a:off x="10476057" y="661044"/>
            <a:ext cx="4071351" cy="265073"/>
          </a:xfrm>
          <a:prstGeom prst="rect">
            <a:avLst/>
          </a:prstGeom>
        </p:spPr>
        <p:txBody>
          <a:bodyPr lIns="0" tIns="0" rIns="0" bIns="0" rtlCol="0" anchor="t">
            <a:spAutoFit/>
          </a:bodyPr>
          <a:lstStyle/>
          <a:p>
            <a:pPr algn="just">
              <a:lnSpc>
                <a:spcPts val="2022"/>
              </a:lnSpc>
            </a:pPr>
            <a:r>
              <a:rPr lang="en-US" sz="2022" dirty="0">
                <a:latin typeface="Times Neue Roman Bold"/>
              </a:rPr>
              <a:t> DRAWBACKS</a:t>
            </a:r>
          </a:p>
        </p:txBody>
      </p:sp>
      <p:grpSp>
        <p:nvGrpSpPr>
          <p:cNvPr id="16" name="Group 16"/>
          <p:cNvGrpSpPr/>
          <p:nvPr/>
        </p:nvGrpSpPr>
        <p:grpSpPr>
          <a:xfrm>
            <a:off x="4208554" y="5329918"/>
            <a:ext cx="3597676" cy="587610"/>
            <a:chOff x="0" y="0"/>
            <a:chExt cx="17017261" cy="2779438"/>
          </a:xfrm>
        </p:grpSpPr>
        <p:sp>
          <p:nvSpPr>
            <p:cNvPr id="17" name="Freeform 17"/>
            <p:cNvSpPr/>
            <p:nvPr/>
          </p:nvSpPr>
          <p:spPr>
            <a:xfrm>
              <a:off x="6350" y="1311318"/>
              <a:ext cx="16725161" cy="1461770"/>
            </a:xfrm>
            <a:custGeom>
              <a:avLst/>
              <a:gdLst/>
              <a:ahLst/>
              <a:cxnLst/>
              <a:rect l="l" t="t" r="r" b="b"/>
              <a:pathLst>
                <a:path w="16725161" h="1461770">
                  <a:moveTo>
                    <a:pt x="0" y="0"/>
                  </a:moveTo>
                  <a:lnTo>
                    <a:pt x="0" y="1461770"/>
                  </a:lnTo>
                  <a:lnTo>
                    <a:pt x="16725161" y="1461770"/>
                  </a:lnTo>
                  <a:lnTo>
                    <a:pt x="0" y="0"/>
                  </a:lnTo>
                  <a:close/>
                </a:path>
              </a:pathLst>
            </a:custGeom>
            <a:solidFill>
              <a:srgbClr val="5773B8"/>
            </a:solidFill>
          </p:spPr>
        </p:sp>
        <p:sp>
          <p:nvSpPr>
            <p:cNvPr id="18" name="Freeform 18"/>
            <p:cNvSpPr/>
            <p:nvPr/>
          </p:nvSpPr>
          <p:spPr>
            <a:xfrm>
              <a:off x="0" y="-29210"/>
              <a:ext cx="17023611" cy="2809918"/>
            </a:xfrm>
            <a:custGeom>
              <a:avLst/>
              <a:gdLst/>
              <a:ahLst/>
              <a:cxnLst/>
              <a:rect l="l" t="t" r="r" b="b"/>
              <a:pathLst>
                <a:path w="17023611" h="2809918">
                  <a:moveTo>
                    <a:pt x="1270" y="45720"/>
                  </a:moveTo>
                  <a:lnTo>
                    <a:pt x="1270" y="938530"/>
                  </a:lnTo>
                  <a:cubicBezTo>
                    <a:pt x="1270" y="1090831"/>
                    <a:pt x="0" y="1358308"/>
                    <a:pt x="1270" y="1622468"/>
                  </a:cubicBezTo>
                  <a:cubicBezTo>
                    <a:pt x="5080" y="2390818"/>
                    <a:pt x="99060" y="2696888"/>
                    <a:pt x="99060" y="2696888"/>
                  </a:cubicBezTo>
                  <a:cubicBezTo>
                    <a:pt x="99060" y="2696888"/>
                    <a:pt x="579120" y="2797218"/>
                    <a:pt x="1004570" y="2803568"/>
                  </a:cubicBezTo>
                  <a:cubicBezTo>
                    <a:pt x="1385570" y="2809918"/>
                    <a:pt x="2247900" y="2808648"/>
                    <a:pt x="16194301" y="2808648"/>
                  </a:cubicBezTo>
                  <a:cubicBezTo>
                    <a:pt x="16613401" y="2808648"/>
                    <a:pt x="17014721" y="2808648"/>
                    <a:pt x="17014721" y="2808648"/>
                  </a:cubicBezTo>
                  <a:cubicBezTo>
                    <a:pt x="17014721" y="2808648"/>
                    <a:pt x="17012180" y="2155868"/>
                    <a:pt x="17014721" y="1739308"/>
                  </a:cubicBezTo>
                  <a:cubicBezTo>
                    <a:pt x="17023611" y="1228768"/>
                    <a:pt x="17019801" y="1090831"/>
                    <a:pt x="17019801" y="986790"/>
                  </a:cubicBezTo>
                  <a:cubicBezTo>
                    <a:pt x="17014721" y="438150"/>
                    <a:pt x="17014721" y="59690"/>
                    <a:pt x="17014721" y="59690"/>
                  </a:cubicBezTo>
                  <a:cubicBezTo>
                    <a:pt x="17014721" y="59690"/>
                    <a:pt x="16375911"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id="19" name="Picture 19"/>
          <p:cNvPicPr>
            <a:picLocks noChangeAspect="1"/>
          </p:cNvPicPr>
          <p:nvPr/>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rcRect/>
          <a:stretch>
            <a:fillRect/>
          </a:stretch>
        </p:blipFill>
        <p:spPr>
          <a:xfrm>
            <a:off x="5438589" y="5143500"/>
            <a:ext cx="890981" cy="275394"/>
          </a:xfrm>
          <a:prstGeom prst="rect">
            <a:avLst/>
          </a:prstGeom>
        </p:spPr>
      </p:pic>
      <p:sp>
        <p:nvSpPr>
          <p:cNvPr id="20" name="TextBox 20"/>
          <p:cNvSpPr txBox="1"/>
          <p:nvPr/>
        </p:nvSpPr>
        <p:spPr>
          <a:xfrm>
            <a:off x="4697309" y="5554648"/>
            <a:ext cx="4071351" cy="265073"/>
          </a:xfrm>
          <a:prstGeom prst="rect">
            <a:avLst/>
          </a:prstGeom>
        </p:spPr>
        <p:txBody>
          <a:bodyPr lIns="0" tIns="0" rIns="0" bIns="0" rtlCol="0" anchor="t">
            <a:spAutoFit/>
          </a:bodyPr>
          <a:lstStyle/>
          <a:p>
            <a:pPr algn="just">
              <a:lnSpc>
                <a:spcPts val="2022"/>
              </a:lnSpc>
            </a:pPr>
            <a:r>
              <a:rPr lang="en-US" sz="2022" dirty="0">
                <a:latin typeface="Times Neue Roman Bold"/>
              </a:rPr>
              <a:t> APPLICATIONS</a:t>
            </a:r>
          </a:p>
        </p:txBody>
      </p:sp>
      <p:grpSp>
        <p:nvGrpSpPr>
          <p:cNvPr id="21" name="Group 21"/>
          <p:cNvGrpSpPr/>
          <p:nvPr/>
        </p:nvGrpSpPr>
        <p:grpSpPr>
          <a:xfrm>
            <a:off x="11728713" y="5317495"/>
            <a:ext cx="3682149" cy="601407"/>
            <a:chOff x="0" y="0"/>
            <a:chExt cx="17017261" cy="2779438"/>
          </a:xfrm>
        </p:grpSpPr>
        <p:sp>
          <p:nvSpPr>
            <p:cNvPr id="22" name="Freeform 22"/>
            <p:cNvSpPr/>
            <p:nvPr/>
          </p:nvSpPr>
          <p:spPr>
            <a:xfrm>
              <a:off x="6350" y="1311318"/>
              <a:ext cx="16725161" cy="1461770"/>
            </a:xfrm>
            <a:custGeom>
              <a:avLst/>
              <a:gdLst/>
              <a:ahLst/>
              <a:cxnLst/>
              <a:rect l="l" t="t" r="r" b="b"/>
              <a:pathLst>
                <a:path w="16725161" h="1461770">
                  <a:moveTo>
                    <a:pt x="0" y="0"/>
                  </a:moveTo>
                  <a:lnTo>
                    <a:pt x="0" y="1461770"/>
                  </a:lnTo>
                  <a:lnTo>
                    <a:pt x="16725161" y="1461770"/>
                  </a:lnTo>
                  <a:lnTo>
                    <a:pt x="0" y="0"/>
                  </a:lnTo>
                  <a:close/>
                </a:path>
              </a:pathLst>
            </a:custGeom>
            <a:solidFill>
              <a:srgbClr val="5773B8"/>
            </a:solidFill>
          </p:spPr>
        </p:sp>
        <p:sp>
          <p:nvSpPr>
            <p:cNvPr id="23" name="Freeform 23"/>
            <p:cNvSpPr/>
            <p:nvPr/>
          </p:nvSpPr>
          <p:spPr>
            <a:xfrm>
              <a:off x="0" y="-29210"/>
              <a:ext cx="17023611" cy="2809918"/>
            </a:xfrm>
            <a:custGeom>
              <a:avLst/>
              <a:gdLst/>
              <a:ahLst/>
              <a:cxnLst/>
              <a:rect l="l" t="t" r="r" b="b"/>
              <a:pathLst>
                <a:path w="17023611" h="2809918">
                  <a:moveTo>
                    <a:pt x="1270" y="45720"/>
                  </a:moveTo>
                  <a:lnTo>
                    <a:pt x="1270" y="938530"/>
                  </a:lnTo>
                  <a:cubicBezTo>
                    <a:pt x="1270" y="1090831"/>
                    <a:pt x="0" y="1358308"/>
                    <a:pt x="1270" y="1622468"/>
                  </a:cubicBezTo>
                  <a:cubicBezTo>
                    <a:pt x="5080" y="2390818"/>
                    <a:pt x="99060" y="2696888"/>
                    <a:pt x="99060" y="2696888"/>
                  </a:cubicBezTo>
                  <a:cubicBezTo>
                    <a:pt x="99060" y="2696888"/>
                    <a:pt x="579120" y="2797218"/>
                    <a:pt x="1004570" y="2803568"/>
                  </a:cubicBezTo>
                  <a:cubicBezTo>
                    <a:pt x="1385570" y="2809918"/>
                    <a:pt x="2247900" y="2808648"/>
                    <a:pt x="16194301" y="2808648"/>
                  </a:cubicBezTo>
                  <a:cubicBezTo>
                    <a:pt x="16613401" y="2808648"/>
                    <a:pt x="17014721" y="2808648"/>
                    <a:pt x="17014721" y="2808648"/>
                  </a:cubicBezTo>
                  <a:cubicBezTo>
                    <a:pt x="17014721" y="2808648"/>
                    <a:pt x="17012180" y="2155868"/>
                    <a:pt x="17014721" y="1739308"/>
                  </a:cubicBezTo>
                  <a:cubicBezTo>
                    <a:pt x="17023611" y="1228768"/>
                    <a:pt x="17019801" y="1090831"/>
                    <a:pt x="17019801" y="986790"/>
                  </a:cubicBezTo>
                  <a:cubicBezTo>
                    <a:pt x="17014721" y="438150"/>
                    <a:pt x="17014721" y="59690"/>
                    <a:pt x="17014721" y="59690"/>
                  </a:cubicBezTo>
                  <a:cubicBezTo>
                    <a:pt x="17014721" y="59690"/>
                    <a:pt x="16375911"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id="24" name="Picture 24"/>
          <p:cNvPicPr>
            <a:picLocks noChangeAspect="1"/>
          </p:cNvPicPr>
          <p:nvPr/>
        </p:nvPicPr>
        <p:blipFill>
          <a:blip r:embed="rId12"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rcRect/>
          <a:stretch>
            <a:fillRect/>
          </a:stretch>
        </p:blipFill>
        <p:spPr>
          <a:xfrm>
            <a:off x="13003754" y="5125294"/>
            <a:ext cx="911902" cy="281860"/>
          </a:xfrm>
          <a:prstGeom prst="rect">
            <a:avLst/>
          </a:prstGeom>
        </p:spPr>
      </p:pic>
      <p:sp>
        <p:nvSpPr>
          <p:cNvPr id="25" name="TextBox 25"/>
          <p:cNvSpPr txBox="1"/>
          <p:nvPr/>
        </p:nvSpPr>
        <p:spPr>
          <a:xfrm>
            <a:off x="12673577" y="5524830"/>
            <a:ext cx="4166946" cy="279280"/>
          </a:xfrm>
          <a:prstGeom prst="rect">
            <a:avLst/>
          </a:prstGeom>
        </p:spPr>
        <p:txBody>
          <a:bodyPr lIns="0" tIns="0" rIns="0" bIns="0" rtlCol="0" anchor="t">
            <a:spAutoFit/>
          </a:bodyPr>
          <a:lstStyle/>
          <a:p>
            <a:pPr algn="just">
              <a:lnSpc>
                <a:spcPts val="2070"/>
              </a:lnSpc>
            </a:pPr>
            <a:r>
              <a:rPr lang="en-US" sz="2070" dirty="0">
                <a:latin typeface="Times Neue Roman Bold"/>
              </a:rPr>
              <a:t>FEATURES</a:t>
            </a:r>
          </a:p>
        </p:txBody>
      </p:sp>
      <p:sp>
        <p:nvSpPr>
          <p:cNvPr id="26" name="TextBox 26"/>
          <p:cNvSpPr txBox="1"/>
          <p:nvPr/>
        </p:nvSpPr>
        <p:spPr>
          <a:xfrm>
            <a:off x="3032719" y="6109402"/>
            <a:ext cx="3552687" cy="4387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Charging Stations</a:t>
            </a:r>
          </a:p>
        </p:txBody>
      </p:sp>
      <p:sp>
        <p:nvSpPr>
          <p:cNvPr id="27" name="TextBox 27"/>
          <p:cNvSpPr txBox="1"/>
          <p:nvPr/>
        </p:nvSpPr>
        <p:spPr>
          <a:xfrm>
            <a:off x="3032719" y="6576762"/>
            <a:ext cx="5361973" cy="8959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Electrification of rural villages, remote areas, farm houses, etc.</a:t>
            </a:r>
          </a:p>
        </p:txBody>
      </p:sp>
      <p:sp>
        <p:nvSpPr>
          <p:cNvPr id="28" name="TextBox 28"/>
          <p:cNvSpPr txBox="1"/>
          <p:nvPr/>
        </p:nvSpPr>
        <p:spPr>
          <a:xfrm>
            <a:off x="3032719" y="8409941"/>
            <a:ext cx="6111281" cy="1278107"/>
          </a:xfrm>
          <a:prstGeom prst="rect">
            <a:avLst/>
          </a:prstGeom>
        </p:spPr>
        <p:txBody>
          <a:bodyPr wrap="square" lIns="0" tIns="0" rIns="0" bIns="0" rtlCol="0" anchor="t">
            <a:spAutoFit/>
          </a:bodyPr>
          <a:lstStyle/>
          <a:p>
            <a:pPr marL="527498" lvl="1" indent="-263749" algn="just">
              <a:lnSpc>
                <a:spcPts val="3420"/>
              </a:lnSpc>
              <a:buFont typeface="Arial"/>
              <a:buChar char="•"/>
            </a:pPr>
            <a:r>
              <a:rPr lang="en-US" sz="2443" dirty="0">
                <a:latin typeface="Times Neue Roman"/>
              </a:rPr>
              <a:t>Urban areas, hospitals, Atm Machines, Vending Machines  Plazas,schools,railway stations, etc.</a:t>
            </a:r>
          </a:p>
        </p:txBody>
      </p:sp>
      <p:sp>
        <p:nvSpPr>
          <p:cNvPr id="29" name="TextBox 29"/>
          <p:cNvSpPr txBox="1"/>
          <p:nvPr/>
        </p:nvSpPr>
        <p:spPr>
          <a:xfrm>
            <a:off x="3032719" y="7513956"/>
            <a:ext cx="6057218" cy="8959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 Mega street Highways,Street lights &amp; Traffic Signals</a:t>
            </a:r>
          </a:p>
        </p:txBody>
      </p:sp>
      <p:sp>
        <p:nvSpPr>
          <p:cNvPr id="30" name="TextBox 30"/>
          <p:cNvSpPr txBox="1"/>
          <p:nvPr/>
        </p:nvSpPr>
        <p:spPr>
          <a:xfrm>
            <a:off x="10509076" y="5947477"/>
            <a:ext cx="6121424" cy="8959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More eco-friendly &amp; easily available power source</a:t>
            </a:r>
          </a:p>
        </p:txBody>
      </p:sp>
      <p:sp>
        <p:nvSpPr>
          <p:cNvPr id="31" name="TextBox 31"/>
          <p:cNvSpPr txBox="1"/>
          <p:nvPr/>
        </p:nvSpPr>
        <p:spPr>
          <a:xfrm>
            <a:off x="10509076" y="6795519"/>
            <a:ext cx="6121424" cy="8959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Easy to operate, Maintenance &amp; Servicing</a:t>
            </a:r>
          </a:p>
        </p:txBody>
      </p:sp>
      <p:sp>
        <p:nvSpPr>
          <p:cNvPr id="32" name="TextBox 32"/>
          <p:cNvSpPr txBox="1"/>
          <p:nvPr/>
        </p:nvSpPr>
        <p:spPr>
          <a:xfrm>
            <a:off x="10509076" y="7720396"/>
            <a:ext cx="6121424" cy="8959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Pollution free, Reliable &amp; no recurring fuel cost</a:t>
            </a:r>
          </a:p>
        </p:txBody>
      </p:sp>
      <p:sp>
        <p:nvSpPr>
          <p:cNvPr id="33" name="TextBox 33"/>
          <p:cNvSpPr txBox="1"/>
          <p:nvPr/>
        </p:nvSpPr>
        <p:spPr>
          <a:xfrm>
            <a:off x="10476057" y="8568121"/>
            <a:ext cx="6121424" cy="4387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Dynamic design with Sensor version.</a:t>
            </a:r>
          </a:p>
        </p:txBody>
      </p:sp>
      <p:sp>
        <p:nvSpPr>
          <p:cNvPr id="34" name="TextBox 34"/>
          <p:cNvSpPr txBox="1"/>
          <p:nvPr/>
        </p:nvSpPr>
        <p:spPr>
          <a:xfrm>
            <a:off x="673088" y="1971397"/>
            <a:ext cx="6121424" cy="8959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More eco-friendly &amp; easily available power source</a:t>
            </a:r>
          </a:p>
        </p:txBody>
      </p:sp>
      <p:sp>
        <p:nvSpPr>
          <p:cNvPr id="35" name="TextBox 35"/>
          <p:cNvSpPr txBox="1"/>
          <p:nvPr/>
        </p:nvSpPr>
        <p:spPr>
          <a:xfrm>
            <a:off x="726525" y="1137103"/>
            <a:ext cx="6121424" cy="8959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Multiple Operation management in Efficient way</a:t>
            </a:r>
          </a:p>
        </p:txBody>
      </p:sp>
      <p:sp>
        <p:nvSpPr>
          <p:cNvPr id="36" name="TextBox 36"/>
          <p:cNvSpPr txBox="1"/>
          <p:nvPr/>
        </p:nvSpPr>
        <p:spPr>
          <a:xfrm>
            <a:off x="672042" y="2866768"/>
            <a:ext cx="6121424" cy="8959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Better use of renewable energy through IOT</a:t>
            </a:r>
          </a:p>
        </p:txBody>
      </p:sp>
      <p:sp>
        <p:nvSpPr>
          <p:cNvPr id="37" name="TextBox 37"/>
          <p:cNvSpPr txBox="1"/>
          <p:nvPr/>
        </p:nvSpPr>
        <p:spPr>
          <a:xfrm>
            <a:off x="641500" y="3806654"/>
            <a:ext cx="6121424" cy="4387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Unlimited power supply</a:t>
            </a:r>
          </a:p>
        </p:txBody>
      </p:sp>
      <p:sp>
        <p:nvSpPr>
          <p:cNvPr id="38" name="TextBox 38"/>
          <p:cNvSpPr txBox="1"/>
          <p:nvPr/>
        </p:nvSpPr>
        <p:spPr>
          <a:xfrm>
            <a:off x="8394692" y="1358245"/>
            <a:ext cx="3552687" cy="501035"/>
          </a:xfrm>
          <a:prstGeom prst="rect">
            <a:avLst/>
          </a:prstGeom>
        </p:spPr>
        <p:txBody>
          <a:bodyPr lIns="0" tIns="0" rIns="0" bIns="0" rtlCol="0" anchor="t">
            <a:spAutoFit/>
          </a:bodyPr>
          <a:lstStyle/>
          <a:p>
            <a:pPr marL="647702" lvl="1" indent="-323851" algn="just">
              <a:lnSpc>
                <a:spcPts val="4200"/>
              </a:lnSpc>
              <a:buFont typeface="Arial"/>
              <a:buChar char="•"/>
            </a:pPr>
            <a:r>
              <a:rPr lang="en-US" sz="3000" dirty="0">
                <a:latin typeface="Times Neue Roman"/>
              </a:rPr>
              <a:t>Associated Price</a:t>
            </a:r>
          </a:p>
        </p:txBody>
      </p:sp>
      <p:sp>
        <p:nvSpPr>
          <p:cNvPr id="39" name="TextBox 39"/>
          <p:cNvSpPr txBox="1"/>
          <p:nvPr/>
        </p:nvSpPr>
        <p:spPr>
          <a:xfrm>
            <a:off x="8394692" y="2161540"/>
            <a:ext cx="6159508" cy="501035"/>
          </a:xfrm>
          <a:prstGeom prst="rect">
            <a:avLst/>
          </a:prstGeom>
        </p:spPr>
        <p:txBody>
          <a:bodyPr wrap="square" lIns="0" tIns="0" rIns="0" bIns="0" rtlCol="0" anchor="t">
            <a:spAutoFit/>
          </a:bodyPr>
          <a:lstStyle/>
          <a:p>
            <a:pPr marL="647702" lvl="1" indent="-323851" algn="just">
              <a:lnSpc>
                <a:spcPts val="4200"/>
              </a:lnSpc>
              <a:buFont typeface="Arial"/>
              <a:buChar char="•"/>
            </a:pPr>
            <a:r>
              <a:rPr lang="en-US" sz="3000" dirty="0">
                <a:latin typeface="Times Neue Roman"/>
              </a:rPr>
              <a:t>May harmful for birds and Insects. </a:t>
            </a:r>
          </a:p>
        </p:txBody>
      </p:sp>
      <p:sp>
        <p:nvSpPr>
          <p:cNvPr id="40" name="TextBox 40"/>
          <p:cNvSpPr txBox="1"/>
          <p:nvPr/>
        </p:nvSpPr>
        <p:spPr>
          <a:xfrm>
            <a:off x="8394692" y="2916555"/>
            <a:ext cx="6159508" cy="1039644"/>
          </a:xfrm>
          <a:prstGeom prst="rect">
            <a:avLst/>
          </a:prstGeom>
        </p:spPr>
        <p:txBody>
          <a:bodyPr wrap="square" lIns="0" tIns="0" rIns="0" bIns="0" rtlCol="0" anchor="t">
            <a:spAutoFit/>
          </a:bodyPr>
          <a:lstStyle/>
          <a:p>
            <a:pPr marL="647702" lvl="1" indent="-323851" algn="just">
              <a:lnSpc>
                <a:spcPts val="4200"/>
              </a:lnSpc>
              <a:buFont typeface="Arial"/>
              <a:buChar char="•"/>
            </a:pPr>
            <a:r>
              <a:rPr lang="en-US" sz="3000" dirty="0">
                <a:latin typeface="Times Neue Roman"/>
              </a:rPr>
              <a:t>Due solar reflections, it may affect eyesight.</a:t>
            </a:r>
          </a:p>
        </p:txBody>
      </p:sp>
      <p:sp>
        <p:nvSpPr>
          <p:cNvPr id="41" name="TextBox 41"/>
          <p:cNvSpPr txBox="1"/>
          <p:nvPr/>
        </p:nvSpPr>
        <p:spPr>
          <a:xfrm>
            <a:off x="8394692" y="3946310"/>
            <a:ext cx="5702308" cy="501035"/>
          </a:xfrm>
          <a:prstGeom prst="rect">
            <a:avLst/>
          </a:prstGeom>
        </p:spPr>
        <p:txBody>
          <a:bodyPr wrap="square" lIns="0" tIns="0" rIns="0" bIns="0" rtlCol="0" anchor="t">
            <a:spAutoFit/>
          </a:bodyPr>
          <a:lstStyle/>
          <a:p>
            <a:pPr marL="647702" lvl="1" indent="-323851" algn="just">
              <a:lnSpc>
                <a:spcPts val="4200"/>
              </a:lnSpc>
              <a:buFont typeface="Arial"/>
              <a:buChar char="•"/>
            </a:pPr>
            <a:r>
              <a:rPr lang="en-US" sz="3000" dirty="0">
                <a:latin typeface="Times Neue Roman"/>
              </a:rPr>
              <a:t>It depends on the power supply</a:t>
            </a:r>
          </a:p>
        </p:txBody>
      </p:sp>
      <p:sp>
        <p:nvSpPr>
          <p:cNvPr id="42" name="TextBox 37">
            <a:extLst>
              <a:ext uri="{FF2B5EF4-FFF2-40B4-BE49-F238E27FC236}">
                <a16:creationId xmlns:a16="http://schemas.microsoft.com/office/drawing/2014/main" xmlns="" id="{11E9D8E7-BF56-8D13-325B-1C5F03D311D8}"/>
              </a:ext>
            </a:extLst>
          </p:cNvPr>
          <p:cNvSpPr txBox="1"/>
          <p:nvPr/>
        </p:nvSpPr>
        <p:spPr>
          <a:xfrm>
            <a:off x="692870" y="4297408"/>
            <a:ext cx="6121424" cy="438785"/>
          </a:xfrm>
          <a:prstGeom prst="rect">
            <a:avLst/>
          </a:prstGeom>
        </p:spPr>
        <p:txBody>
          <a:bodyPr lIns="0" tIns="0" rIns="0" bIns="0" rtlCol="0" anchor="t">
            <a:spAutoFit/>
          </a:bodyPr>
          <a:lstStyle/>
          <a:p>
            <a:pPr marL="561344" lvl="1" indent="-280672" algn="just">
              <a:lnSpc>
                <a:spcPts val="3640"/>
              </a:lnSpc>
              <a:buFont typeface="Arial"/>
              <a:buChar char="•"/>
            </a:pPr>
            <a:r>
              <a:rPr lang="en-US" sz="2600" dirty="0">
                <a:latin typeface="Times Neue Roman"/>
              </a:rPr>
              <a:t>Real Time Monitoring using Thing-Speak</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01791" y="819791"/>
            <a:ext cx="11885536" cy="1245812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0" y="344501"/>
            <a:ext cx="7354347" cy="1801815"/>
          </a:xfrm>
          <a:prstGeom prst="rect">
            <a:avLst/>
          </a:prstGeom>
        </p:spPr>
      </p:pic>
      <p:sp>
        <p:nvSpPr>
          <p:cNvPr id="4" name="TextBox 4"/>
          <p:cNvSpPr txBox="1"/>
          <p:nvPr/>
        </p:nvSpPr>
        <p:spPr>
          <a:xfrm>
            <a:off x="0" y="819791"/>
            <a:ext cx="6841905" cy="765509"/>
          </a:xfrm>
          <a:prstGeom prst="rect">
            <a:avLst/>
          </a:prstGeom>
        </p:spPr>
        <p:txBody>
          <a:bodyPr lIns="0" tIns="0" rIns="0" bIns="0" rtlCol="0" anchor="t">
            <a:spAutoFit/>
          </a:bodyPr>
          <a:lstStyle/>
          <a:p>
            <a:pPr algn="just">
              <a:lnSpc>
                <a:spcPts val="6260"/>
              </a:lnSpc>
            </a:pPr>
            <a:r>
              <a:rPr lang="en-US" sz="4471" dirty="0">
                <a:solidFill>
                  <a:srgbClr val="000000"/>
                </a:solidFill>
                <a:latin typeface="Gliker"/>
              </a:rPr>
              <a:t>Future Enhancement</a:t>
            </a:r>
          </a:p>
        </p:txBody>
      </p:sp>
      <p:sp>
        <p:nvSpPr>
          <p:cNvPr id="6" name="TextBox 6"/>
          <p:cNvSpPr txBox="1"/>
          <p:nvPr/>
        </p:nvSpPr>
        <p:spPr>
          <a:xfrm>
            <a:off x="2292147" y="4828186"/>
            <a:ext cx="7097660" cy="563809"/>
          </a:xfrm>
          <a:prstGeom prst="rect">
            <a:avLst/>
          </a:prstGeom>
        </p:spPr>
        <p:txBody>
          <a:bodyPr wrap="square" lIns="0" tIns="0" rIns="0" bIns="0" rtlCol="0" anchor="t">
            <a:spAutoFit/>
          </a:bodyPr>
          <a:lstStyle/>
          <a:p>
            <a:pPr marL="734059" lvl="1" indent="-367030" algn="just">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Weather Forecasting using Sensors</a:t>
            </a:r>
          </a:p>
        </p:txBody>
      </p:sp>
      <p:sp>
        <p:nvSpPr>
          <p:cNvPr id="8" name="TextBox 8"/>
          <p:cNvSpPr txBox="1"/>
          <p:nvPr/>
        </p:nvSpPr>
        <p:spPr>
          <a:xfrm>
            <a:off x="2292147" y="5419110"/>
            <a:ext cx="7285167" cy="1179362"/>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Alert messages to government offices</a:t>
            </a:r>
          </a:p>
          <a:p>
            <a:pPr marL="367029" lvl="1" algn="just">
              <a:lnSpc>
                <a:spcPts val="4759"/>
              </a:lnSpc>
            </a:pPr>
            <a:r>
              <a:rPr lang="en-US" sz="3399" dirty="0">
                <a:solidFill>
                  <a:srgbClr val="000000"/>
                </a:solidFill>
                <a:latin typeface="Times New Roman" panose="02020603050405020304" pitchFamily="18" charset="0"/>
                <a:cs typeface="Times New Roman" panose="02020603050405020304" pitchFamily="18" charset="0"/>
              </a:rPr>
              <a:t>    using GSM module</a:t>
            </a:r>
          </a:p>
        </p:txBody>
      </p:sp>
      <p:sp>
        <p:nvSpPr>
          <p:cNvPr id="10" name="TextBox 10"/>
          <p:cNvSpPr txBox="1"/>
          <p:nvPr/>
        </p:nvSpPr>
        <p:spPr>
          <a:xfrm>
            <a:off x="2329018" y="3606835"/>
            <a:ext cx="7959022" cy="1180465"/>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Monitoring of power consumption by Solar Hybrid Tree</a:t>
            </a:r>
          </a:p>
        </p:txBody>
      </p:sp>
      <p:pic>
        <p:nvPicPr>
          <p:cNvPr id="13" name="Picture 12" descr="Diagram&#10;&#10;Description automatically generated">
            <a:extLst>
              <a:ext uri="{FF2B5EF4-FFF2-40B4-BE49-F238E27FC236}">
                <a16:creationId xmlns:a16="http://schemas.microsoft.com/office/drawing/2014/main" xmlns="" id="{0122A5F8-B71B-12D9-F25B-520CEC3D189E}"/>
              </a:ext>
            </a:extLst>
          </p:cNvPr>
          <p:cNvPicPr>
            <a:picLocks noChangeAspect="1"/>
          </p:cNvPicPr>
          <p:nvPr/>
        </p:nvPicPr>
        <p:blipFill>
          <a:blip r:embed="rId6">
            <a:alphaModFix amt="20000"/>
            <a:extLst>
              <a:ext uri="{28A0092B-C50C-407E-A947-70E740481C1C}">
                <a14:useLocalDpi xmlns:a14="http://schemas.microsoft.com/office/drawing/2010/main" xmlns="" val="0"/>
              </a:ext>
            </a:extLst>
          </a:blip>
          <a:stretch>
            <a:fillRect/>
          </a:stretch>
        </p:blipFill>
        <p:spPr>
          <a:xfrm>
            <a:off x="304800" y="2134349"/>
            <a:ext cx="12537133" cy="7651772"/>
          </a:xfrm>
          <a:prstGeom prst="rect">
            <a:avLst/>
          </a:prstGeom>
        </p:spPr>
      </p:pic>
      <p:sp>
        <p:nvSpPr>
          <p:cNvPr id="14" name="Rectangle 13">
            <a:extLst>
              <a:ext uri="{FF2B5EF4-FFF2-40B4-BE49-F238E27FC236}">
                <a16:creationId xmlns:a16="http://schemas.microsoft.com/office/drawing/2014/main" xmlns="" id="{C9A83CE9-0628-35C1-93C2-55E08BF3348E}"/>
              </a:ext>
            </a:extLst>
          </p:cNvPr>
          <p:cNvSpPr/>
          <p:nvPr/>
        </p:nvSpPr>
        <p:spPr>
          <a:xfrm>
            <a:off x="2133600" y="9318147"/>
            <a:ext cx="2286000" cy="47676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p>
        </p:txBody>
      </p:sp>
      <p:sp>
        <p:nvSpPr>
          <p:cNvPr id="5" name="TextBox 6">
            <a:extLst>
              <a:ext uri="{FF2B5EF4-FFF2-40B4-BE49-F238E27FC236}">
                <a16:creationId xmlns:a16="http://schemas.microsoft.com/office/drawing/2014/main" xmlns="" id="{D1164448-5792-FE03-1CA2-DC2F5FC79014}"/>
              </a:ext>
            </a:extLst>
          </p:cNvPr>
          <p:cNvSpPr txBox="1"/>
          <p:nvPr/>
        </p:nvSpPr>
        <p:spPr>
          <a:xfrm>
            <a:off x="2351141" y="3064872"/>
            <a:ext cx="4778014" cy="580390"/>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Back-up  Batteries</a:t>
            </a:r>
          </a:p>
        </p:txBody>
      </p:sp>
      <p:sp>
        <p:nvSpPr>
          <p:cNvPr id="12" name="TextBox 6">
            <a:extLst>
              <a:ext uri="{FF2B5EF4-FFF2-40B4-BE49-F238E27FC236}">
                <a16:creationId xmlns:a16="http://schemas.microsoft.com/office/drawing/2014/main" xmlns="" id="{10E0F3AB-142C-C715-5FB2-C121FF8DD8A6}"/>
              </a:ext>
            </a:extLst>
          </p:cNvPr>
          <p:cNvSpPr txBox="1"/>
          <p:nvPr/>
        </p:nvSpPr>
        <p:spPr>
          <a:xfrm>
            <a:off x="2351141" y="6640601"/>
            <a:ext cx="7097659" cy="1179362"/>
          </a:xfrm>
          <a:prstGeom prst="rect">
            <a:avLst/>
          </a:prstGeom>
        </p:spPr>
        <p:txBody>
          <a:bodyPr wrap="square" lIns="0" tIns="0" rIns="0" bIns="0" rtlCol="0" anchor="t">
            <a:spAutoFit/>
          </a:bodyPr>
          <a:lstStyle/>
          <a:p>
            <a:pPr marL="734059" lvl="1" indent="-367030" algn="just">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Maintaining the records of vehicles using Camera (e.g. : Toll Plaza)</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0" y="1028700"/>
            <a:ext cx="16916400" cy="1245812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0" y="344501"/>
            <a:ext cx="7354347" cy="1801815"/>
          </a:xfrm>
          <a:prstGeom prst="rect">
            <a:avLst/>
          </a:prstGeom>
        </p:spPr>
      </p:pic>
      <p:sp>
        <p:nvSpPr>
          <p:cNvPr id="4" name="TextBox 4"/>
          <p:cNvSpPr txBox="1"/>
          <p:nvPr/>
        </p:nvSpPr>
        <p:spPr>
          <a:xfrm>
            <a:off x="0" y="819791"/>
            <a:ext cx="6841905" cy="765509"/>
          </a:xfrm>
          <a:prstGeom prst="rect">
            <a:avLst/>
          </a:prstGeom>
        </p:spPr>
        <p:txBody>
          <a:bodyPr lIns="0" tIns="0" rIns="0" bIns="0" rtlCol="0" anchor="t">
            <a:spAutoFit/>
          </a:bodyPr>
          <a:lstStyle/>
          <a:p>
            <a:pPr algn="ctr">
              <a:lnSpc>
                <a:spcPts val="6260"/>
              </a:lnSpc>
            </a:pPr>
            <a:r>
              <a:rPr lang="en-US" sz="4471" dirty="0">
                <a:solidFill>
                  <a:srgbClr val="000000"/>
                </a:solidFill>
                <a:latin typeface="Gliker"/>
              </a:rPr>
              <a:t>Conclusion</a:t>
            </a:r>
          </a:p>
        </p:txBody>
      </p:sp>
      <p:sp>
        <p:nvSpPr>
          <p:cNvPr id="7" name="TextBox 6">
            <a:extLst>
              <a:ext uri="{FF2B5EF4-FFF2-40B4-BE49-F238E27FC236}">
                <a16:creationId xmlns:a16="http://schemas.microsoft.com/office/drawing/2014/main" xmlns="" id="{81AB823D-DA48-656E-8E40-C1FD92C36A86}"/>
              </a:ext>
            </a:extLst>
          </p:cNvPr>
          <p:cNvSpPr txBox="1"/>
          <p:nvPr/>
        </p:nvSpPr>
        <p:spPr>
          <a:xfrm>
            <a:off x="3200400" y="2811150"/>
            <a:ext cx="12934427" cy="6801862"/>
          </a:xfrm>
          <a:prstGeom prst="rect">
            <a:avLst/>
          </a:prstGeom>
          <a:noFill/>
        </p:spPr>
        <p:txBody>
          <a:bodyPr wrap="square" rtlCol="0">
            <a:spAutoFit/>
          </a:bodyPr>
          <a:lstStyle/>
          <a:p>
            <a:pPr marL="571500" indent="-571500" algn="just">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Increased use of renewable energy will help maintain a sustainable environment.</a:t>
            </a:r>
          </a:p>
          <a:p>
            <a:pPr marL="571500" indent="-571500" algn="just">
              <a:buFont typeface="Arial" panose="020B0604020202020204" pitchFamily="34" charset="0"/>
              <a:buChar char="•"/>
            </a:pPr>
            <a:r>
              <a:rPr lang="en-US" sz="4000" dirty="0">
                <a:solidFill>
                  <a:srgbClr val="252525"/>
                </a:solidFill>
                <a:effectLst/>
                <a:latin typeface="Times New Roman" panose="02020603050405020304" pitchFamily="18" charset="0"/>
                <a:cs typeface="Times New Roman" panose="02020603050405020304" pitchFamily="18" charset="0"/>
              </a:rPr>
              <a:t> In this research, many remote areas, streets, societies, plazas, hospitals, and schools can be lighted.</a:t>
            </a:r>
          </a:p>
          <a:p>
            <a:pPr marL="571500" indent="-571500" algn="just">
              <a:buFont typeface="Arial" panose="020B0604020202020204" pitchFamily="34" charset="0"/>
              <a:buChar char="•"/>
            </a:pPr>
            <a:r>
              <a:rPr lang="en-US" sz="4000" dirty="0">
                <a:solidFill>
                  <a:srgbClr val="252525"/>
                </a:solidFill>
                <a:effectLst/>
                <a:latin typeface="Times New Roman" panose="02020603050405020304" pitchFamily="18" charset="0"/>
                <a:cs typeface="Times New Roman" panose="02020603050405020304" pitchFamily="18" charset="0"/>
              </a:rPr>
              <a:t> Easily locating highly polluted areas</a:t>
            </a:r>
          </a:p>
          <a:p>
            <a:pPr marL="571500" indent="-571500" algn="just">
              <a:buFont typeface="Arial" panose="020B0604020202020204" pitchFamily="34" charset="0"/>
              <a:buChar char="•"/>
            </a:pPr>
            <a:r>
              <a:rPr lang="en-US" sz="4000" dirty="0">
                <a:solidFill>
                  <a:srgbClr val="252525"/>
                </a:solidFill>
                <a:effectLst/>
                <a:latin typeface="Times New Roman" panose="02020603050405020304" pitchFamily="18" charset="0"/>
                <a:cs typeface="Times New Roman" panose="02020603050405020304" pitchFamily="18" charset="0"/>
              </a:rPr>
              <a:t> It will also satisfy the increasing demand for electricity with hybrid solar trees.</a:t>
            </a:r>
          </a:p>
          <a:p>
            <a:pPr marL="571500" indent="-571500" algn="just">
              <a:buFont typeface="Arial" panose="020B0604020202020204" pitchFamily="34" charset="0"/>
              <a:buChar char="•"/>
            </a:pPr>
            <a:r>
              <a:rPr lang="en-US" sz="4000" dirty="0">
                <a:solidFill>
                  <a:srgbClr val="252525"/>
                </a:solidFill>
                <a:effectLst/>
                <a:latin typeface="Times New Roman" panose="02020603050405020304" pitchFamily="18" charset="0"/>
                <a:cs typeface="Times New Roman" panose="02020603050405020304" pitchFamily="18" charset="0"/>
              </a:rPr>
              <a:t>Power can be supplied to villages located far from the construction sites of large power generation plants such as hydroelectric and nuclear plants.</a:t>
            </a:r>
          </a:p>
          <a:p>
            <a:pPr algn="just"/>
            <a:endParaRPr lang="en-US" sz="1800" b="0" i="0" dirty="0">
              <a:solidFill>
                <a:srgbClr val="222222"/>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0" y="1028700"/>
            <a:ext cx="11885536" cy="1245812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0" y="344501"/>
            <a:ext cx="7354347" cy="1801815"/>
          </a:xfrm>
          <a:prstGeom prst="rect">
            <a:avLst/>
          </a:prstGeom>
        </p:spPr>
      </p:pic>
      <p:sp>
        <p:nvSpPr>
          <p:cNvPr id="4" name="TextBox 4"/>
          <p:cNvSpPr txBox="1"/>
          <p:nvPr/>
        </p:nvSpPr>
        <p:spPr>
          <a:xfrm>
            <a:off x="0" y="819791"/>
            <a:ext cx="6841905" cy="765509"/>
          </a:xfrm>
          <a:prstGeom prst="rect">
            <a:avLst/>
          </a:prstGeom>
        </p:spPr>
        <p:txBody>
          <a:bodyPr lIns="0" tIns="0" rIns="0" bIns="0" rtlCol="0" anchor="t">
            <a:spAutoFit/>
          </a:bodyPr>
          <a:lstStyle/>
          <a:p>
            <a:pPr algn="ctr">
              <a:lnSpc>
                <a:spcPts val="6260"/>
              </a:lnSpc>
            </a:pPr>
            <a:r>
              <a:rPr lang="en-US" sz="4471" dirty="0">
                <a:solidFill>
                  <a:srgbClr val="000000"/>
                </a:solidFill>
                <a:latin typeface="Gliker"/>
              </a:rPr>
              <a:t>References</a:t>
            </a:r>
          </a:p>
        </p:txBody>
      </p:sp>
      <p:sp>
        <p:nvSpPr>
          <p:cNvPr id="6" name="TextBox 5">
            <a:extLst>
              <a:ext uri="{FF2B5EF4-FFF2-40B4-BE49-F238E27FC236}">
                <a16:creationId xmlns:a16="http://schemas.microsoft.com/office/drawing/2014/main" xmlns="" id="{A461CBE0-B97B-FF8E-421C-88286EA7F710}"/>
              </a:ext>
            </a:extLst>
          </p:cNvPr>
          <p:cNvSpPr txBox="1"/>
          <p:nvPr/>
        </p:nvSpPr>
        <p:spPr>
          <a:xfrm>
            <a:off x="1676400" y="3238500"/>
            <a:ext cx="9906000" cy="6555641"/>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[1] Sujit Patil, </a:t>
            </a:r>
            <a:r>
              <a:rPr lang="en-IN" sz="2800" dirty="0" err="1">
                <a:latin typeface="Times New Roman" panose="02020603050405020304" pitchFamily="18" charset="0"/>
                <a:cs typeface="Times New Roman" panose="02020603050405020304" pitchFamily="18" charset="0"/>
              </a:rPr>
              <a:t>RavindraNangare</a:t>
            </a:r>
            <a:r>
              <a:rPr lang="en-IN" sz="2800" dirty="0">
                <a:latin typeface="Times New Roman" panose="02020603050405020304" pitchFamily="18" charset="0"/>
                <a:cs typeface="Times New Roman" panose="02020603050405020304" pitchFamily="18" charset="0"/>
              </a:rPr>
              <a:t>, Rajesh Mane, Suraj Jadhav, Nilesh Patil, </a:t>
            </a:r>
            <a:r>
              <a:rPr lang="en-IN" sz="2800" dirty="0" err="1">
                <a:latin typeface="Times New Roman" panose="02020603050405020304" pitchFamily="18" charset="0"/>
                <a:cs typeface="Times New Roman" panose="02020603050405020304" pitchFamily="18" charset="0"/>
              </a:rPr>
              <a:t>DhananjayGavali</a:t>
            </a:r>
            <a:r>
              <a:rPr lang="en-IN" sz="2800" dirty="0">
                <a:latin typeface="Times New Roman" panose="02020603050405020304" pitchFamily="18" charset="0"/>
                <a:cs typeface="Times New Roman" panose="02020603050405020304" pitchFamily="18" charset="0"/>
              </a:rPr>
              <a:t>, “oxygen, hydrogen and light generation using solar tree”, International Journal of Industrial Electronics and Electrical Engineering, ISSN: 2347-6982 Volume-5, Issue-3, Mar.-2017.</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[2] </a:t>
            </a:r>
            <a:r>
              <a:rPr lang="en-IN" sz="2800" dirty="0" err="1">
                <a:latin typeface="Times New Roman" panose="02020603050405020304" pitchFamily="18" charset="0"/>
                <a:cs typeface="Times New Roman" panose="02020603050405020304" pitchFamily="18" charset="0"/>
              </a:rPr>
              <a:t>Jeng</a:t>
            </a:r>
            <a:r>
              <a:rPr lang="en-IN" sz="2800" dirty="0">
                <a:latin typeface="Times New Roman" panose="02020603050405020304" pitchFamily="18" charset="0"/>
                <a:cs typeface="Times New Roman" panose="02020603050405020304" pitchFamily="18" charset="0"/>
              </a:rPr>
              <a:t>-Nan </a:t>
            </a:r>
            <a:r>
              <a:rPr lang="en-IN" sz="2800" dirty="0" err="1">
                <a:latin typeface="Times New Roman" panose="02020603050405020304" pitchFamily="18" charset="0"/>
                <a:cs typeface="Times New Roman" panose="02020603050405020304" pitchFamily="18" charset="0"/>
              </a:rPr>
              <a:t>Juang</a:t>
            </a:r>
            <a:r>
              <a:rPr lang="en-IN" sz="2800" dirty="0">
                <a:latin typeface="Times New Roman" panose="02020603050405020304" pitchFamily="18" charset="0"/>
                <a:cs typeface="Times New Roman" panose="02020603050405020304" pitchFamily="18" charset="0"/>
              </a:rPr>
              <a:t> and R. </a:t>
            </a:r>
            <a:r>
              <a:rPr lang="en-IN" sz="2800" dirty="0" err="1">
                <a:latin typeface="Times New Roman" panose="02020603050405020304" pitchFamily="18" charset="0"/>
                <a:cs typeface="Times New Roman" panose="02020603050405020304" pitchFamily="18" charset="0"/>
              </a:rPr>
              <a:t>Radharamanan</a:t>
            </a:r>
            <a:r>
              <a:rPr lang="en-IN" sz="2800" dirty="0">
                <a:latin typeface="Times New Roman" panose="02020603050405020304" pitchFamily="18" charset="0"/>
                <a:cs typeface="Times New Roman" panose="02020603050405020304" pitchFamily="18" charset="0"/>
              </a:rPr>
              <a:t>, “Design of a Solar Tracking System </a:t>
            </a:r>
            <a:r>
              <a:rPr lang="en-IN" sz="2800" dirty="0" err="1">
                <a:latin typeface="Times New Roman" panose="02020603050405020304" pitchFamily="18" charset="0"/>
                <a:cs typeface="Times New Roman" panose="02020603050405020304" pitchFamily="18" charset="0"/>
              </a:rPr>
              <a:t>forRenewable</a:t>
            </a:r>
            <a:r>
              <a:rPr lang="en-IN" sz="2800" dirty="0">
                <a:latin typeface="Times New Roman" panose="02020603050405020304" pitchFamily="18" charset="0"/>
                <a:cs typeface="Times New Roman" panose="02020603050405020304" pitchFamily="18" charset="0"/>
              </a:rPr>
              <a:t> Energy”, Proceedings of 2014 Zone 1 Conference of the American Society for Engineering Education (ASEE Zone 1),2014. </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[3] </a:t>
            </a:r>
            <a:r>
              <a:rPr lang="en-IN" sz="2800" dirty="0" err="1">
                <a:latin typeface="Times New Roman" panose="02020603050405020304" pitchFamily="18" charset="0"/>
                <a:cs typeface="Times New Roman" panose="02020603050405020304" pitchFamily="18" charset="0"/>
              </a:rPr>
              <a:t>KalhanKampasi</a:t>
            </a: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Suhas</a:t>
            </a:r>
            <a:r>
              <a:rPr lang="en-IN" sz="2800" dirty="0">
                <a:latin typeface="Times New Roman" panose="02020603050405020304" pitchFamily="18" charset="0"/>
                <a:cs typeface="Times New Roman" panose="02020603050405020304" pitchFamily="18" charset="0"/>
              </a:rPr>
              <a:t> D. </a:t>
            </a:r>
            <a:r>
              <a:rPr lang="en-IN" sz="2800" dirty="0" err="1">
                <a:latin typeface="Times New Roman" panose="02020603050405020304" pitchFamily="18" charset="0"/>
                <a:cs typeface="Times New Roman" panose="02020603050405020304" pitchFamily="18" charset="0"/>
              </a:rPr>
              <a:t>Shete</a:t>
            </a:r>
            <a:r>
              <a:rPr lang="en-IN" sz="2800" dirty="0">
                <a:latin typeface="Times New Roman" panose="02020603050405020304" pitchFamily="18" charset="0"/>
                <a:cs typeface="Times New Roman" panose="02020603050405020304" pitchFamily="18" charset="0"/>
              </a:rPr>
              <a:t>, “pic-controlled oxygen and light generation using renewable resources” International Journal of Technical Research and Applications, e-ISSN: 2320-8163, Volume 3, Issue 5, PP. 198-203, (September-October, 2015).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10" name="Picture 9" descr="A picture containing sky, outdoor, solar cell, outdoor object&#10;&#10;Description automatically generated">
            <a:extLst>
              <a:ext uri="{FF2B5EF4-FFF2-40B4-BE49-F238E27FC236}">
                <a16:creationId xmlns:a16="http://schemas.microsoft.com/office/drawing/2014/main" xmlns="" id="{7EB20C99-A595-CE19-4B45-C5648E920048}"/>
              </a:ext>
            </a:extLst>
          </p:cNvPr>
          <p:cNvPicPr>
            <a:picLocks noChangeAspect="1"/>
          </p:cNvPicPr>
          <p:nvPr/>
        </p:nvPicPr>
        <p:blipFill>
          <a:blip r:embed="rId2" cstate="print">
            <a:alphaModFix amt="70000"/>
            <a:extLst>
              <a:ext uri="{28A0092B-C50C-407E-A947-70E740481C1C}">
                <a14:useLocalDpi xmlns:a14="http://schemas.microsoft.com/office/drawing/2010/main" xmlns="" val="0"/>
              </a:ext>
            </a:extLst>
          </a:blip>
          <a:stretch>
            <a:fillRect/>
          </a:stretch>
        </p:blipFill>
        <p:spPr>
          <a:xfrm>
            <a:off x="0" y="0"/>
            <a:ext cx="18288000" cy="10287000"/>
          </a:xfrm>
          <a:prstGeom prst="rect">
            <a:avLst/>
          </a:prstGeom>
        </p:spPr>
      </p:pic>
      <p:pic>
        <p:nvPicPr>
          <p:cNvPr id="2" name="Picture 2"/>
          <p:cNvPicPr>
            <a:picLocks noChangeAspect="1"/>
          </p:cNvPicPr>
          <p:nvPr/>
        </p:nvPicPr>
        <p:blipFill>
          <a:blip r:embed="rId3"/>
          <a:srcRect/>
          <a:stretch>
            <a:fillRect/>
          </a:stretch>
        </p:blipFill>
        <p:spPr>
          <a:xfrm>
            <a:off x="4504487" y="-276085"/>
            <a:ext cx="9325326" cy="8229600"/>
          </a:xfrm>
          <a:prstGeom prst="rect">
            <a:avLst/>
          </a:prstGeom>
        </p:spPr>
      </p:pic>
      <p:sp>
        <p:nvSpPr>
          <p:cNvPr id="3" name="TextBox 3"/>
          <p:cNvSpPr txBox="1"/>
          <p:nvPr/>
        </p:nvSpPr>
        <p:spPr>
          <a:xfrm>
            <a:off x="5626059" y="1403641"/>
            <a:ext cx="7035882" cy="3133725"/>
          </a:xfrm>
          <a:prstGeom prst="rect">
            <a:avLst/>
          </a:prstGeom>
        </p:spPr>
        <p:txBody>
          <a:bodyPr lIns="0" tIns="0" rIns="0" bIns="0" rtlCol="0" anchor="t">
            <a:spAutoFit/>
          </a:bodyPr>
          <a:lstStyle/>
          <a:p>
            <a:pPr algn="ctr">
              <a:lnSpc>
                <a:spcPts val="12000"/>
              </a:lnSpc>
            </a:pPr>
            <a:r>
              <a:rPr lang="en-US" sz="12000" dirty="0">
                <a:solidFill>
                  <a:srgbClr val="2E2E2E"/>
                </a:solidFill>
                <a:latin typeface="Gliker SemiBold"/>
              </a:rPr>
              <a:t>THANK</a:t>
            </a:r>
          </a:p>
          <a:p>
            <a:pPr algn="ctr">
              <a:lnSpc>
                <a:spcPts val="12000"/>
              </a:lnSpc>
            </a:pPr>
            <a:r>
              <a:rPr lang="en-US" sz="12000" dirty="0">
                <a:solidFill>
                  <a:srgbClr val="2E2E2E"/>
                </a:solidFill>
                <a:latin typeface="Gliker SemiBold"/>
              </a:rPr>
              <a:t>YOU!</a:t>
            </a:r>
          </a:p>
        </p:txBody>
      </p:sp>
      <p:pic>
        <p:nvPicPr>
          <p:cNvPr id="4" name="Picture 4"/>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11878695" y="5211611"/>
            <a:ext cx="2555421" cy="2555421"/>
          </a:xfrm>
          <a:prstGeom prst="rect">
            <a:avLst/>
          </a:prstGeom>
        </p:spPr>
      </p:pic>
      <p:sp>
        <p:nvSpPr>
          <p:cNvPr id="6" name="TextBox 6"/>
          <p:cNvSpPr txBox="1"/>
          <p:nvPr/>
        </p:nvSpPr>
        <p:spPr>
          <a:xfrm>
            <a:off x="12487259" y="5665368"/>
            <a:ext cx="1916377" cy="1165384"/>
          </a:xfrm>
          <a:prstGeom prst="rect">
            <a:avLst/>
          </a:prstGeom>
        </p:spPr>
        <p:txBody>
          <a:bodyPr lIns="0" tIns="0" rIns="0" bIns="0" rtlCol="0" anchor="t">
            <a:spAutoFit/>
          </a:bodyPr>
          <a:lstStyle/>
          <a:p>
            <a:pPr marL="0" lvl="0" indent="0">
              <a:lnSpc>
                <a:spcPts val="3120"/>
              </a:lnSpc>
            </a:pPr>
            <a:r>
              <a:rPr lang="en-US" sz="2400" dirty="0">
                <a:solidFill>
                  <a:srgbClr val="FFFFFF"/>
                </a:solidFill>
                <a:latin typeface="Times New Roman" panose="02020603050405020304" pitchFamily="18" charset="0"/>
                <a:cs typeface="Times New Roman" panose="02020603050405020304" pitchFamily="18" charset="0"/>
              </a:rPr>
              <a:t>Have a </a:t>
            </a:r>
          </a:p>
          <a:p>
            <a:pPr marL="0" lvl="0" indent="0">
              <a:lnSpc>
                <a:spcPts val="3120"/>
              </a:lnSpc>
            </a:pPr>
            <a:r>
              <a:rPr lang="en-US" sz="2400" dirty="0">
                <a:solidFill>
                  <a:srgbClr val="FFFFFF"/>
                </a:solidFill>
                <a:latin typeface="Times New Roman" panose="02020603050405020304" pitchFamily="18" charset="0"/>
                <a:cs typeface="Times New Roman" panose="02020603050405020304" pitchFamily="18" charset="0"/>
              </a:rPr>
              <a:t>Great day ahead.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0" y="1028700"/>
            <a:ext cx="11885536" cy="1245812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0" y="344501"/>
            <a:ext cx="7315200" cy="1792224"/>
          </a:xfrm>
          <a:prstGeom prst="rect">
            <a:avLst/>
          </a:prstGeom>
        </p:spPr>
      </p:pic>
      <p:sp>
        <p:nvSpPr>
          <p:cNvPr id="4" name="TextBox 4"/>
          <p:cNvSpPr txBox="1"/>
          <p:nvPr/>
        </p:nvSpPr>
        <p:spPr>
          <a:xfrm>
            <a:off x="1477568" y="371615"/>
            <a:ext cx="3633669" cy="1566544"/>
          </a:xfrm>
          <a:prstGeom prst="rect">
            <a:avLst/>
          </a:prstGeom>
        </p:spPr>
        <p:txBody>
          <a:bodyPr lIns="0" tIns="0" rIns="0" bIns="0" rtlCol="0" anchor="t">
            <a:spAutoFit/>
          </a:bodyPr>
          <a:lstStyle/>
          <a:p>
            <a:pPr algn="ctr">
              <a:lnSpc>
                <a:spcPts val="12880"/>
              </a:lnSpc>
            </a:pPr>
            <a:r>
              <a:rPr lang="en-US" sz="9200" dirty="0">
                <a:solidFill>
                  <a:srgbClr val="000000"/>
                </a:solidFill>
                <a:latin typeface="Times Neue Roman"/>
              </a:rPr>
              <a:t>INDEX</a:t>
            </a:r>
          </a:p>
        </p:txBody>
      </p:sp>
      <p:sp>
        <p:nvSpPr>
          <p:cNvPr id="6" name="TextBox 6"/>
          <p:cNvSpPr txBox="1"/>
          <p:nvPr/>
        </p:nvSpPr>
        <p:spPr>
          <a:xfrm>
            <a:off x="2057400" y="2698145"/>
            <a:ext cx="9525000" cy="11651651"/>
          </a:xfrm>
          <a:prstGeom prst="rect">
            <a:avLst/>
          </a:prstGeom>
        </p:spPr>
        <p:txBody>
          <a:bodyPr wrap="square" lIns="0" tIns="0" rIns="0" bIns="0" rtlCol="0" anchor="t">
            <a:spAutoFit/>
          </a:bodyPr>
          <a:lstStyle/>
          <a:p>
            <a:pPr marL="734059" lvl="1" indent="-367030">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Introduction</a:t>
            </a:r>
          </a:p>
          <a:p>
            <a:pPr marL="734059" lvl="1" indent="-367030">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Objectives</a:t>
            </a:r>
          </a:p>
          <a:p>
            <a:pPr marL="734059" lvl="1" indent="-367030">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Need of Solar Hybrid Tree</a:t>
            </a:r>
          </a:p>
          <a:p>
            <a:pPr marL="734059" lvl="1" indent="-367030">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Research Methodology</a:t>
            </a:r>
          </a:p>
          <a:p>
            <a:pPr marL="734059" lvl="1" indent="-367030">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Implementation of system</a:t>
            </a:r>
          </a:p>
          <a:p>
            <a:pPr marL="734059" lvl="1" indent="-367030">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Result &amp; Analysis</a:t>
            </a:r>
          </a:p>
          <a:p>
            <a:pPr marL="734059" lvl="1" indent="-367030">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Advantages, Drawbacks, Features</a:t>
            </a:r>
          </a:p>
          <a:p>
            <a:pPr>
              <a:lnSpc>
                <a:spcPts val="4759"/>
              </a:lnSpc>
            </a:pPr>
            <a:r>
              <a:rPr lang="en-US" sz="3399" dirty="0">
                <a:solidFill>
                  <a:srgbClr val="000000"/>
                </a:solidFill>
                <a:latin typeface="Times New Roman" panose="02020603050405020304" pitchFamily="18" charset="0"/>
                <a:cs typeface="Times New Roman" panose="02020603050405020304" pitchFamily="18" charset="0"/>
              </a:rPr>
              <a:t>       &amp; Applications</a:t>
            </a:r>
          </a:p>
          <a:p>
            <a:pPr marL="734059" lvl="1" indent="-367030">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Future Enhancement</a:t>
            </a:r>
          </a:p>
          <a:p>
            <a:pPr marL="734059" lvl="1" indent="-367030">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Conclusion</a:t>
            </a:r>
          </a:p>
          <a:p>
            <a:pPr marL="734059" lvl="1" indent="-367030">
              <a:lnSpc>
                <a:spcPts val="4759"/>
              </a:lnSpc>
              <a:buFont typeface="Arial"/>
              <a:buChar char="•"/>
            </a:pPr>
            <a:r>
              <a:rPr lang="en-US" sz="3399" dirty="0">
                <a:solidFill>
                  <a:srgbClr val="000000"/>
                </a:solidFill>
                <a:latin typeface="Times New Roman" panose="02020603050405020304" pitchFamily="18" charset="0"/>
                <a:cs typeface="Times New Roman" panose="02020603050405020304" pitchFamily="18" charset="0"/>
              </a:rPr>
              <a:t>References</a:t>
            </a:r>
          </a:p>
          <a:p>
            <a:pPr marL="734059" lvl="1" indent="-367030">
              <a:lnSpc>
                <a:spcPts val="4759"/>
              </a:lnSpc>
              <a:buFont typeface="Arial"/>
              <a:buChar char="•"/>
            </a:pPr>
            <a:endParaRPr lang="en-US" sz="3399" dirty="0">
              <a:solidFill>
                <a:srgbClr val="000000"/>
              </a:solidFill>
              <a:latin typeface="Times New Roman" panose="02020603050405020304" pitchFamily="18" charset="0"/>
              <a:cs typeface="Times New Roman" panose="02020603050405020304" pitchFamily="18" charset="0"/>
            </a:endParaRPr>
          </a:p>
          <a:p>
            <a:pPr marL="734059" lvl="1" indent="-367030" algn="ctr">
              <a:lnSpc>
                <a:spcPts val="4759"/>
              </a:lnSpc>
              <a:buFont typeface="Arial"/>
              <a:buChar char="•"/>
            </a:pPr>
            <a:endParaRPr lang="en-US" sz="3399" dirty="0">
              <a:solidFill>
                <a:srgbClr val="000000"/>
              </a:solidFill>
              <a:latin typeface="Times New Roman" panose="02020603050405020304" pitchFamily="18" charset="0"/>
              <a:cs typeface="Times New Roman" panose="02020603050405020304" pitchFamily="18" charset="0"/>
            </a:endParaRPr>
          </a:p>
          <a:p>
            <a:pPr marL="734059" lvl="1" indent="-367030" algn="ctr">
              <a:lnSpc>
                <a:spcPts val="4759"/>
              </a:lnSpc>
              <a:buFont typeface="Arial"/>
              <a:buChar char="•"/>
            </a:pPr>
            <a:endParaRPr lang="en-US" sz="3399" dirty="0">
              <a:solidFill>
                <a:srgbClr val="000000"/>
              </a:solidFill>
              <a:latin typeface="Times New Roman" panose="02020603050405020304" pitchFamily="18" charset="0"/>
              <a:cs typeface="Times New Roman" panose="02020603050405020304" pitchFamily="18" charset="0"/>
            </a:endParaRPr>
          </a:p>
          <a:p>
            <a:pPr marL="734059" lvl="1" indent="-367030" algn="ctr">
              <a:lnSpc>
                <a:spcPts val="4759"/>
              </a:lnSpc>
              <a:buFont typeface="Arial"/>
              <a:buChar char="•"/>
            </a:pPr>
            <a:endParaRPr lang="en-US" sz="3399" dirty="0">
              <a:solidFill>
                <a:srgbClr val="000000"/>
              </a:solidFill>
              <a:latin typeface="Times New Roman" panose="02020603050405020304" pitchFamily="18" charset="0"/>
              <a:cs typeface="Times New Roman" panose="02020603050405020304" pitchFamily="18" charset="0"/>
            </a:endParaRPr>
          </a:p>
          <a:p>
            <a:pPr marL="734059" lvl="1" indent="-367030" algn="ctr">
              <a:lnSpc>
                <a:spcPts val="4759"/>
              </a:lnSpc>
              <a:buFont typeface="Arial"/>
              <a:buChar char="•"/>
            </a:pPr>
            <a:endParaRPr lang="en-US" sz="3399" dirty="0">
              <a:solidFill>
                <a:srgbClr val="000000"/>
              </a:solidFill>
              <a:latin typeface="Times New Roman" panose="02020603050405020304" pitchFamily="18" charset="0"/>
              <a:cs typeface="Times New Roman" panose="02020603050405020304" pitchFamily="18" charset="0"/>
            </a:endParaRPr>
          </a:p>
          <a:p>
            <a:pPr marL="734059" lvl="1" indent="-367030" algn="ctr">
              <a:lnSpc>
                <a:spcPts val="4759"/>
              </a:lnSpc>
              <a:buFont typeface="Arial"/>
              <a:buChar char="•"/>
            </a:pPr>
            <a:endParaRPr lang="en-US" sz="3399" dirty="0">
              <a:solidFill>
                <a:srgbClr val="000000"/>
              </a:solidFill>
              <a:latin typeface="Times New Roman" panose="02020603050405020304" pitchFamily="18" charset="0"/>
              <a:cs typeface="Times New Roman" panose="02020603050405020304" pitchFamily="18" charset="0"/>
            </a:endParaRPr>
          </a:p>
          <a:p>
            <a:pPr marL="734059" lvl="1" indent="-367030" algn="ctr">
              <a:lnSpc>
                <a:spcPts val="4759"/>
              </a:lnSpc>
              <a:buFont typeface="Arial"/>
              <a:buChar char="•"/>
            </a:pPr>
            <a:endParaRPr lang="en-US" sz="3399" dirty="0">
              <a:solidFill>
                <a:srgbClr val="000000"/>
              </a:solidFill>
              <a:latin typeface="Times New Roman" panose="02020603050405020304" pitchFamily="18" charset="0"/>
              <a:cs typeface="Times New Roman" panose="02020603050405020304" pitchFamily="18" charset="0"/>
            </a:endParaRPr>
          </a:p>
          <a:p>
            <a:pPr marL="734059" lvl="1" indent="-367030" algn="ctr">
              <a:lnSpc>
                <a:spcPts val="4759"/>
              </a:lnSpc>
              <a:buFont typeface="Arial"/>
              <a:buChar char="•"/>
            </a:pPr>
            <a:endParaRPr lang="en-US" sz="3399"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0" y="1017270"/>
            <a:ext cx="17392063" cy="9189752"/>
          </a:xfrm>
          <a:prstGeom prst="rect">
            <a:avLst/>
          </a:prstGeom>
        </p:spPr>
      </p:pic>
      <p:sp>
        <p:nvSpPr>
          <p:cNvPr id="7" name="TextBox 7"/>
          <p:cNvSpPr txBox="1"/>
          <p:nvPr/>
        </p:nvSpPr>
        <p:spPr>
          <a:xfrm>
            <a:off x="533400" y="-22860"/>
            <a:ext cx="7471648" cy="1047750"/>
          </a:xfrm>
          <a:prstGeom prst="rect">
            <a:avLst/>
          </a:prstGeom>
        </p:spPr>
        <p:txBody>
          <a:bodyPr lIns="0" tIns="0" rIns="0" bIns="0" rtlCol="0" anchor="t">
            <a:spAutoFit/>
          </a:bodyPr>
          <a:lstStyle/>
          <a:p>
            <a:pPr algn="just">
              <a:lnSpc>
                <a:spcPts val="8399"/>
              </a:lnSpc>
            </a:pPr>
            <a:r>
              <a:rPr lang="en-US" sz="6999" dirty="0">
                <a:solidFill>
                  <a:srgbClr val="2E2E2E"/>
                </a:solidFill>
                <a:latin typeface="Gliker SemiBold"/>
              </a:rPr>
              <a:t>INTRODUCTION</a:t>
            </a:r>
          </a:p>
        </p:txBody>
      </p:sp>
      <p:sp>
        <p:nvSpPr>
          <p:cNvPr id="11" name="TextBox 10">
            <a:extLst>
              <a:ext uri="{FF2B5EF4-FFF2-40B4-BE49-F238E27FC236}">
                <a16:creationId xmlns:a16="http://schemas.microsoft.com/office/drawing/2014/main" xmlns="" id="{A77B4428-EA1E-E571-9758-0934250E464B}"/>
              </a:ext>
            </a:extLst>
          </p:cNvPr>
          <p:cNvSpPr txBox="1"/>
          <p:nvPr/>
        </p:nvSpPr>
        <p:spPr>
          <a:xfrm>
            <a:off x="1981200" y="2247900"/>
            <a:ext cx="14020800" cy="6904454"/>
          </a:xfrm>
          <a:prstGeom prst="rect">
            <a:avLst/>
          </a:prstGeom>
          <a:noFill/>
        </p:spPr>
        <p:txBody>
          <a:bodyPr wrap="square">
            <a:spAutoFit/>
          </a:bodyPr>
          <a:lstStyle/>
          <a:p>
            <a:pPr marL="285750" indent="-285750" algn="just">
              <a:spcAft>
                <a:spcPts val="800"/>
              </a:spcAft>
              <a:buFont typeface="Arial" panose="020B0604020202020204" pitchFamily="34" charset="0"/>
              <a:buChar char="•"/>
            </a:pPr>
            <a:r>
              <a:rPr lang="en-US" sz="3200" i="0" dirty="0">
                <a:solidFill>
                  <a:srgbClr val="222222"/>
                </a:solidFill>
                <a:effectLst/>
                <a:latin typeface="Times New Roman" panose="02020603050405020304" pitchFamily="18" charset="0"/>
                <a:cs typeface="Times New Roman" panose="02020603050405020304" pitchFamily="18" charset="0"/>
              </a:rPr>
              <a:t>India is blessed with an abundance of sun radiation, which draws the development of numerous solar photovoltaic power plants.</a:t>
            </a:r>
            <a:endParaRPr lang="en-US" sz="2000" i="0" dirty="0">
              <a:solidFill>
                <a:srgbClr val="222222"/>
              </a:solidFill>
              <a:effectLst/>
              <a:latin typeface="Times New Roman" panose="02020603050405020304" pitchFamily="18" charset="0"/>
              <a:cs typeface="Times New Roman" panose="02020603050405020304" pitchFamily="18" charset="0"/>
            </a:endParaRPr>
          </a:p>
          <a:p>
            <a:pPr marL="285750" indent="-285750" algn="just">
              <a:spcAft>
                <a:spcPts val="800"/>
              </a:spcAft>
              <a:buFont typeface="Arial" panose="020B0604020202020204" pitchFamily="34" charset="0"/>
              <a:buChar char="•"/>
            </a:pPr>
            <a:r>
              <a:rPr lang="en-US" sz="3200" i="0" dirty="0">
                <a:solidFill>
                  <a:srgbClr val="222222"/>
                </a:solidFill>
                <a:effectLst/>
                <a:latin typeface="Times New Roman" panose="02020603050405020304" pitchFamily="18" charset="0"/>
                <a:cs typeface="Times New Roman" panose="02020603050405020304" pitchFamily="18" charset="0"/>
              </a:rPr>
              <a:t>The continuous demand-supply imbalance in the electricity sector can be effectively addressed with the help of renewable energy sources.</a:t>
            </a:r>
            <a:endParaRPr lang="en-US" sz="2000" i="0" dirty="0">
              <a:solidFill>
                <a:srgbClr val="222222"/>
              </a:solidFill>
              <a:effectLst/>
              <a:latin typeface="Times New Roman" panose="02020603050405020304" pitchFamily="18" charset="0"/>
              <a:cs typeface="Times New Roman" panose="02020603050405020304" pitchFamily="18" charset="0"/>
            </a:endParaRPr>
          </a:p>
          <a:p>
            <a:pPr marL="285750" indent="-285750" algn="just">
              <a:spcAft>
                <a:spcPts val="800"/>
              </a:spcAft>
              <a:buFont typeface="Arial" panose="020B0604020202020204" pitchFamily="34" charset="0"/>
              <a:buChar char="•"/>
            </a:pPr>
            <a:r>
              <a:rPr lang="en-US" sz="3200" i="0" dirty="0">
                <a:solidFill>
                  <a:srgbClr val="222222"/>
                </a:solidFill>
                <a:effectLst/>
                <a:latin typeface="Times New Roman" panose="02020603050405020304" pitchFamily="18" charset="0"/>
                <a:cs typeface="Times New Roman" panose="02020603050405020304" pitchFamily="18" charset="0"/>
              </a:rPr>
              <a:t>In the same way that green leaves produce food for living things, they also generate energy for society. So, it is extremely reasonable to designate it as tree.</a:t>
            </a:r>
            <a:endParaRPr lang="en-US" sz="2000" i="0" dirty="0">
              <a:solidFill>
                <a:srgbClr val="222222"/>
              </a:solidFill>
              <a:effectLst/>
              <a:latin typeface="Times New Roman" panose="02020603050405020304" pitchFamily="18" charset="0"/>
              <a:cs typeface="Times New Roman" panose="02020603050405020304" pitchFamily="18" charset="0"/>
            </a:endParaRPr>
          </a:p>
          <a:p>
            <a:pPr marL="285750" indent="-285750" algn="just">
              <a:spcAft>
                <a:spcPts val="800"/>
              </a:spcAft>
              <a:buFont typeface="Arial" panose="020B0604020202020204" pitchFamily="34" charset="0"/>
              <a:buChar char="•"/>
            </a:pPr>
            <a:r>
              <a:rPr lang="en-US" sz="3200" i="0" dirty="0">
                <a:solidFill>
                  <a:srgbClr val="222222"/>
                </a:solidFill>
                <a:effectLst/>
                <a:latin typeface="Times New Roman" panose="02020603050405020304" pitchFamily="18" charset="0"/>
                <a:cs typeface="Times New Roman" panose="02020603050405020304" pitchFamily="18" charset="0"/>
              </a:rPr>
              <a:t>The hybrid solar tree is built to guarantee that each solar panel receives the most sunshine possible while casting the fewest shadows possible on any other panels. This guarantees that the solar tree will produce the most electricity feasible.</a:t>
            </a:r>
            <a:endParaRPr lang="en-US" sz="2000" i="0" dirty="0">
              <a:solidFill>
                <a:srgbClr val="222222"/>
              </a:solidFill>
              <a:effectLst/>
              <a:latin typeface="Times New Roman" panose="02020603050405020304" pitchFamily="18" charset="0"/>
              <a:cs typeface="Times New Roman" panose="02020603050405020304" pitchFamily="18" charset="0"/>
            </a:endParaRPr>
          </a:p>
          <a:p>
            <a:pPr marL="285750" indent="-285750" algn="just">
              <a:spcAft>
                <a:spcPts val="800"/>
              </a:spcAft>
              <a:buFont typeface="Arial" panose="020B0604020202020204" pitchFamily="34" charset="0"/>
              <a:buChar char="•"/>
            </a:pPr>
            <a:r>
              <a:rPr lang="en-US" sz="3200" i="0" dirty="0">
                <a:solidFill>
                  <a:srgbClr val="222222"/>
                </a:solidFill>
                <a:effectLst/>
                <a:latin typeface="Times New Roman" panose="02020603050405020304" pitchFamily="18" charset="0"/>
                <a:cs typeface="Times New Roman" panose="02020603050405020304" pitchFamily="18" charset="0"/>
              </a:rPr>
              <a:t>Utilizing green/renewable energy has both environmental and financial advantages, such as producing energy without the use of fossil fuels and reducing some forms of air pollution. increasing energy supply diversity and decreasing reliance on imported fuels.</a:t>
            </a:r>
            <a:endParaRPr lang="en-US" sz="2000" i="0" dirty="0">
              <a:solidFill>
                <a:srgbClr val="222222"/>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8139234" y="525120"/>
            <a:ext cx="10148766" cy="1418492"/>
            <a:chOff x="0" y="0"/>
            <a:chExt cx="3439540" cy="480744"/>
          </a:xfrm>
        </p:grpSpPr>
        <p:sp>
          <p:nvSpPr>
            <p:cNvPr id="3" name="Freeform 3"/>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4" name="Group 4"/>
          <p:cNvGrpSpPr/>
          <p:nvPr/>
        </p:nvGrpSpPr>
        <p:grpSpPr>
          <a:xfrm>
            <a:off x="7429988" y="437788"/>
            <a:ext cx="1418492" cy="141849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6" name="Group 6"/>
          <p:cNvGrpSpPr/>
          <p:nvPr/>
        </p:nvGrpSpPr>
        <p:grpSpPr>
          <a:xfrm>
            <a:off x="8139234" y="2482803"/>
            <a:ext cx="10148766" cy="1418492"/>
            <a:chOff x="0" y="0"/>
            <a:chExt cx="3439540" cy="480744"/>
          </a:xfrm>
        </p:grpSpPr>
        <p:sp>
          <p:nvSpPr>
            <p:cNvPr id="7" name="Freeform 7"/>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8" name="Group 8"/>
          <p:cNvGrpSpPr/>
          <p:nvPr/>
        </p:nvGrpSpPr>
        <p:grpSpPr>
          <a:xfrm>
            <a:off x="7429988" y="2482803"/>
            <a:ext cx="1418492" cy="141849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10" name="Group 10"/>
          <p:cNvGrpSpPr/>
          <p:nvPr/>
        </p:nvGrpSpPr>
        <p:grpSpPr>
          <a:xfrm>
            <a:off x="8139234" y="4390234"/>
            <a:ext cx="10148766" cy="1418492"/>
            <a:chOff x="0" y="0"/>
            <a:chExt cx="3439540" cy="480744"/>
          </a:xfrm>
        </p:grpSpPr>
        <p:sp>
          <p:nvSpPr>
            <p:cNvPr id="11" name="Freeform 11"/>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12" name="Group 12"/>
          <p:cNvGrpSpPr/>
          <p:nvPr/>
        </p:nvGrpSpPr>
        <p:grpSpPr>
          <a:xfrm>
            <a:off x="7429988" y="4390234"/>
            <a:ext cx="1418492" cy="141849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14" name="Group 14"/>
          <p:cNvGrpSpPr/>
          <p:nvPr/>
        </p:nvGrpSpPr>
        <p:grpSpPr>
          <a:xfrm>
            <a:off x="8139234" y="6419523"/>
            <a:ext cx="10148766" cy="1418492"/>
            <a:chOff x="0" y="0"/>
            <a:chExt cx="3439540" cy="480744"/>
          </a:xfrm>
        </p:grpSpPr>
        <p:sp>
          <p:nvSpPr>
            <p:cNvPr id="15" name="Freeform 15"/>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16" name="Group 16"/>
          <p:cNvGrpSpPr/>
          <p:nvPr/>
        </p:nvGrpSpPr>
        <p:grpSpPr>
          <a:xfrm>
            <a:off x="7429988" y="6419523"/>
            <a:ext cx="1418492" cy="141849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pic>
        <p:nvPicPr>
          <p:cNvPr id="18" name="Picture 18"/>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216876" y="754773"/>
            <a:ext cx="6487527" cy="6373996"/>
          </a:xfrm>
          <a:prstGeom prst="rect">
            <a:avLst/>
          </a:prstGeom>
        </p:spPr>
      </p:pic>
      <p:sp>
        <p:nvSpPr>
          <p:cNvPr id="20" name="TextBox 20"/>
          <p:cNvSpPr txBox="1"/>
          <p:nvPr/>
        </p:nvSpPr>
        <p:spPr>
          <a:xfrm>
            <a:off x="469339" y="3198865"/>
            <a:ext cx="6235064" cy="906032"/>
          </a:xfrm>
          <a:prstGeom prst="rect">
            <a:avLst/>
          </a:prstGeom>
        </p:spPr>
        <p:txBody>
          <a:bodyPr lIns="0" tIns="0" rIns="0" bIns="0" rtlCol="0" anchor="t">
            <a:spAutoFit/>
          </a:bodyPr>
          <a:lstStyle/>
          <a:p>
            <a:pPr algn="ctr">
              <a:lnSpc>
                <a:spcPts val="6777"/>
              </a:lnSpc>
            </a:pPr>
            <a:r>
              <a:rPr lang="en-US" sz="6777" dirty="0">
                <a:solidFill>
                  <a:schemeClr val="tx2">
                    <a:lumMod val="75000"/>
                  </a:schemeClr>
                </a:solidFill>
                <a:latin typeface="Gliker SemiBold"/>
              </a:rPr>
              <a:t>OBJECTIVES</a:t>
            </a:r>
          </a:p>
        </p:txBody>
      </p:sp>
      <p:sp>
        <p:nvSpPr>
          <p:cNvPr id="21" name="TextBox 21"/>
          <p:cNvSpPr txBox="1"/>
          <p:nvPr/>
        </p:nvSpPr>
        <p:spPr>
          <a:xfrm>
            <a:off x="7429988" y="900386"/>
            <a:ext cx="1418492" cy="698440"/>
          </a:xfrm>
          <a:prstGeom prst="rect">
            <a:avLst/>
          </a:prstGeom>
        </p:spPr>
        <p:txBody>
          <a:bodyPr lIns="0" tIns="0" rIns="0" bIns="0" rtlCol="0" anchor="t">
            <a:spAutoFit/>
          </a:bodyPr>
          <a:lstStyle/>
          <a:p>
            <a:pPr algn="ctr">
              <a:lnSpc>
                <a:spcPts val="5557"/>
              </a:lnSpc>
            </a:pPr>
            <a:r>
              <a:rPr lang="en-US" sz="4631" dirty="0">
                <a:solidFill>
                  <a:schemeClr val="tx2">
                    <a:lumMod val="75000"/>
                  </a:schemeClr>
                </a:solidFill>
                <a:latin typeface="Gliker SemiBold"/>
              </a:rPr>
              <a:t>1</a:t>
            </a:r>
          </a:p>
        </p:txBody>
      </p:sp>
      <p:sp>
        <p:nvSpPr>
          <p:cNvPr id="22" name="TextBox 22"/>
          <p:cNvSpPr txBox="1"/>
          <p:nvPr/>
        </p:nvSpPr>
        <p:spPr>
          <a:xfrm>
            <a:off x="7429988" y="2842829"/>
            <a:ext cx="1418492" cy="698440"/>
          </a:xfrm>
          <a:prstGeom prst="rect">
            <a:avLst/>
          </a:prstGeom>
        </p:spPr>
        <p:txBody>
          <a:bodyPr lIns="0" tIns="0" rIns="0" bIns="0" rtlCol="0" anchor="t">
            <a:spAutoFit/>
          </a:bodyPr>
          <a:lstStyle/>
          <a:p>
            <a:pPr algn="ctr">
              <a:lnSpc>
                <a:spcPts val="5557"/>
              </a:lnSpc>
            </a:pPr>
            <a:r>
              <a:rPr lang="en-US" sz="4631" dirty="0">
                <a:solidFill>
                  <a:schemeClr val="tx2">
                    <a:lumMod val="75000"/>
                  </a:schemeClr>
                </a:solidFill>
                <a:latin typeface="Gliker SemiBold"/>
              </a:rPr>
              <a:t>2</a:t>
            </a:r>
          </a:p>
        </p:txBody>
      </p:sp>
      <p:sp>
        <p:nvSpPr>
          <p:cNvPr id="23" name="TextBox 23"/>
          <p:cNvSpPr txBox="1"/>
          <p:nvPr/>
        </p:nvSpPr>
        <p:spPr>
          <a:xfrm>
            <a:off x="7429988" y="4750260"/>
            <a:ext cx="1418492" cy="698440"/>
          </a:xfrm>
          <a:prstGeom prst="rect">
            <a:avLst/>
          </a:prstGeom>
        </p:spPr>
        <p:txBody>
          <a:bodyPr lIns="0" tIns="0" rIns="0" bIns="0" rtlCol="0" anchor="t">
            <a:spAutoFit/>
          </a:bodyPr>
          <a:lstStyle/>
          <a:p>
            <a:pPr algn="ctr">
              <a:lnSpc>
                <a:spcPts val="5557"/>
              </a:lnSpc>
            </a:pPr>
            <a:r>
              <a:rPr lang="en-US" sz="4631" dirty="0">
                <a:solidFill>
                  <a:schemeClr val="tx2">
                    <a:lumMod val="75000"/>
                  </a:schemeClr>
                </a:solidFill>
                <a:latin typeface="Gliker SemiBold"/>
              </a:rPr>
              <a:t>3</a:t>
            </a:r>
          </a:p>
        </p:txBody>
      </p:sp>
      <p:sp>
        <p:nvSpPr>
          <p:cNvPr id="24" name="TextBox 24"/>
          <p:cNvSpPr txBox="1"/>
          <p:nvPr/>
        </p:nvSpPr>
        <p:spPr>
          <a:xfrm>
            <a:off x="7429988" y="6779549"/>
            <a:ext cx="1418492" cy="698440"/>
          </a:xfrm>
          <a:prstGeom prst="rect">
            <a:avLst/>
          </a:prstGeom>
        </p:spPr>
        <p:txBody>
          <a:bodyPr lIns="0" tIns="0" rIns="0" bIns="0" rtlCol="0" anchor="t">
            <a:spAutoFit/>
          </a:bodyPr>
          <a:lstStyle/>
          <a:p>
            <a:pPr algn="ctr">
              <a:lnSpc>
                <a:spcPts val="5557"/>
              </a:lnSpc>
            </a:pPr>
            <a:r>
              <a:rPr lang="en-US" sz="4631" dirty="0">
                <a:solidFill>
                  <a:schemeClr val="tx2">
                    <a:lumMod val="75000"/>
                  </a:schemeClr>
                </a:solidFill>
                <a:latin typeface="Gliker SemiBold"/>
              </a:rPr>
              <a:t>4</a:t>
            </a:r>
          </a:p>
        </p:txBody>
      </p:sp>
      <p:grpSp>
        <p:nvGrpSpPr>
          <p:cNvPr id="25" name="Group 25"/>
          <p:cNvGrpSpPr/>
          <p:nvPr/>
        </p:nvGrpSpPr>
        <p:grpSpPr>
          <a:xfrm>
            <a:off x="8139234" y="8328148"/>
            <a:ext cx="10148766" cy="1418492"/>
            <a:chOff x="0" y="0"/>
            <a:chExt cx="3439540" cy="480744"/>
          </a:xfrm>
        </p:grpSpPr>
        <p:sp>
          <p:nvSpPr>
            <p:cNvPr id="26" name="Freeform 26"/>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27" name="Group 27"/>
          <p:cNvGrpSpPr/>
          <p:nvPr/>
        </p:nvGrpSpPr>
        <p:grpSpPr>
          <a:xfrm>
            <a:off x="7429988" y="8328148"/>
            <a:ext cx="1418492" cy="1418492"/>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sp>
        <p:nvSpPr>
          <p:cNvPr id="29" name="TextBox 29"/>
          <p:cNvSpPr txBox="1"/>
          <p:nvPr/>
        </p:nvSpPr>
        <p:spPr>
          <a:xfrm>
            <a:off x="7429988" y="8688174"/>
            <a:ext cx="1418492" cy="698440"/>
          </a:xfrm>
          <a:prstGeom prst="rect">
            <a:avLst/>
          </a:prstGeom>
        </p:spPr>
        <p:txBody>
          <a:bodyPr lIns="0" tIns="0" rIns="0" bIns="0" rtlCol="0" anchor="t">
            <a:spAutoFit/>
          </a:bodyPr>
          <a:lstStyle/>
          <a:p>
            <a:pPr algn="ctr">
              <a:lnSpc>
                <a:spcPts val="5557"/>
              </a:lnSpc>
            </a:pPr>
            <a:r>
              <a:rPr lang="en-US" sz="4631" dirty="0">
                <a:solidFill>
                  <a:schemeClr val="tx2">
                    <a:lumMod val="75000"/>
                  </a:schemeClr>
                </a:solidFill>
                <a:latin typeface="Gliker SemiBold"/>
              </a:rPr>
              <a:t>5</a:t>
            </a:r>
          </a:p>
        </p:txBody>
      </p:sp>
      <p:sp>
        <p:nvSpPr>
          <p:cNvPr id="30" name="TextBox 30"/>
          <p:cNvSpPr txBox="1"/>
          <p:nvPr/>
        </p:nvSpPr>
        <p:spPr>
          <a:xfrm>
            <a:off x="9144000" y="2587168"/>
            <a:ext cx="7399725" cy="1136650"/>
          </a:xfrm>
          <a:prstGeom prst="rect">
            <a:avLst/>
          </a:prstGeom>
        </p:spPr>
        <p:txBody>
          <a:bodyPr lIns="0" tIns="0" rIns="0" bIns="0" rtlCol="0" anchor="t">
            <a:spAutoFit/>
          </a:bodyPr>
          <a:lstStyle/>
          <a:p>
            <a:pPr marL="0" lvl="0" indent="0">
              <a:lnSpc>
                <a:spcPts val="4550"/>
              </a:lnSpc>
            </a:pPr>
            <a:r>
              <a:rPr lang="en-US" sz="3500" dirty="0">
                <a:solidFill>
                  <a:schemeClr val="bg1"/>
                </a:solidFill>
                <a:latin typeface="Times Neue Roman"/>
              </a:rPr>
              <a:t>To use Renewable Energy by Different Applications</a:t>
            </a:r>
          </a:p>
        </p:txBody>
      </p:sp>
      <p:sp>
        <p:nvSpPr>
          <p:cNvPr id="31" name="TextBox 31"/>
          <p:cNvSpPr txBox="1"/>
          <p:nvPr/>
        </p:nvSpPr>
        <p:spPr>
          <a:xfrm>
            <a:off x="9144000" y="662231"/>
            <a:ext cx="8898847" cy="1136650"/>
          </a:xfrm>
          <a:prstGeom prst="rect">
            <a:avLst/>
          </a:prstGeom>
        </p:spPr>
        <p:txBody>
          <a:bodyPr lIns="0" tIns="0" rIns="0" bIns="0" rtlCol="0" anchor="t">
            <a:spAutoFit/>
          </a:bodyPr>
          <a:lstStyle/>
          <a:p>
            <a:pPr marL="0" lvl="0" indent="0">
              <a:lnSpc>
                <a:spcPts val="4550"/>
              </a:lnSpc>
            </a:pPr>
            <a:r>
              <a:rPr lang="en-US" sz="3500" dirty="0">
                <a:solidFill>
                  <a:schemeClr val="bg1"/>
                </a:solidFill>
                <a:latin typeface="Times Neue Roman"/>
              </a:rPr>
              <a:t>To fulfill the growing Energy demands using Renewable Energy Source of Solar Rays</a:t>
            </a:r>
          </a:p>
        </p:txBody>
      </p:sp>
      <p:sp>
        <p:nvSpPr>
          <p:cNvPr id="32" name="TextBox 32"/>
          <p:cNvSpPr txBox="1"/>
          <p:nvPr/>
        </p:nvSpPr>
        <p:spPr>
          <a:xfrm>
            <a:off x="9144000" y="4841875"/>
            <a:ext cx="7399725" cy="565150"/>
          </a:xfrm>
          <a:prstGeom prst="rect">
            <a:avLst/>
          </a:prstGeom>
        </p:spPr>
        <p:txBody>
          <a:bodyPr lIns="0" tIns="0" rIns="0" bIns="0" rtlCol="0" anchor="t">
            <a:spAutoFit/>
          </a:bodyPr>
          <a:lstStyle/>
          <a:p>
            <a:pPr marL="0" lvl="0" indent="0">
              <a:lnSpc>
                <a:spcPts val="4550"/>
              </a:lnSpc>
            </a:pPr>
            <a:r>
              <a:rPr lang="en-US" sz="3500" dirty="0">
                <a:solidFill>
                  <a:schemeClr val="bg1"/>
                </a:solidFill>
                <a:latin typeface="Times Neue Roman"/>
              </a:rPr>
              <a:t>To reduce Pollution from Power Plants</a:t>
            </a:r>
          </a:p>
        </p:txBody>
      </p:sp>
      <p:sp>
        <p:nvSpPr>
          <p:cNvPr id="33" name="TextBox 33"/>
          <p:cNvSpPr txBox="1"/>
          <p:nvPr/>
        </p:nvSpPr>
        <p:spPr>
          <a:xfrm>
            <a:off x="9144000" y="6827144"/>
            <a:ext cx="8459449" cy="565150"/>
          </a:xfrm>
          <a:prstGeom prst="rect">
            <a:avLst/>
          </a:prstGeom>
        </p:spPr>
        <p:txBody>
          <a:bodyPr lIns="0" tIns="0" rIns="0" bIns="0" rtlCol="0" anchor="t">
            <a:spAutoFit/>
          </a:bodyPr>
          <a:lstStyle/>
          <a:p>
            <a:pPr marL="0" lvl="0" indent="0">
              <a:lnSpc>
                <a:spcPts val="4550"/>
              </a:lnSpc>
            </a:pPr>
            <a:r>
              <a:rPr lang="en-US" sz="3500" dirty="0">
                <a:solidFill>
                  <a:schemeClr val="bg1"/>
                </a:solidFill>
                <a:latin typeface="Times Neue Roman"/>
              </a:rPr>
              <a:t>To convert the Sun rays into Electrical Energy</a:t>
            </a:r>
          </a:p>
        </p:txBody>
      </p:sp>
      <p:sp>
        <p:nvSpPr>
          <p:cNvPr id="34" name="TextBox 34"/>
          <p:cNvSpPr txBox="1"/>
          <p:nvPr/>
        </p:nvSpPr>
        <p:spPr>
          <a:xfrm>
            <a:off x="9144000" y="8771465"/>
            <a:ext cx="7399725" cy="565150"/>
          </a:xfrm>
          <a:prstGeom prst="rect">
            <a:avLst/>
          </a:prstGeom>
        </p:spPr>
        <p:txBody>
          <a:bodyPr lIns="0" tIns="0" rIns="0" bIns="0" rtlCol="0" anchor="t">
            <a:spAutoFit/>
          </a:bodyPr>
          <a:lstStyle/>
          <a:p>
            <a:pPr marL="0" lvl="0" indent="0">
              <a:lnSpc>
                <a:spcPts val="4550"/>
              </a:lnSpc>
            </a:pPr>
            <a:r>
              <a:rPr lang="en-US" sz="3500" dirty="0">
                <a:solidFill>
                  <a:schemeClr val="bg1"/>
                </a:solidFill>
                <a:latin typeface="Times Neue Roman"/>
              </a:rPr>
              <a:t>To develop the Rural/Remote Areas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2081537" y="474984"/>
            <a:ext cx="4166863" cy="909114"/>
            <a:chOff x="0" y="0"/>
            <a:chExt cx="15049173" cy="2779438"/>
          </a:xfrm>
        </p:grpSpPr>
        <p:sp>
          <p:nvSpPr>
            <p:cNvPr id="3" name="Freeform 3"/>
            <p:cNvSpPr/>
            <p:nvPr/>
          </p:nvSpPr>
          <p:spPr>
            <a:xfrm>
              <a:off x="6350" y="1311318"/>
              <a:ext cx="14757073" cy="1461770"/>
            </a:xfrm>
            <a:custGeom>
              <a:avLst/>
              <a:gdLst/>
              <a:ahLst/>
              <a:cxnLst/>
              <a:rect l="l" t="t" r="r" b="b"/>
              <a:pathLst>
                <a:path w="14757073" h="1461770">
                  <a:moveTo>
                    <a:pt x="0" y="0"/>
                  </a:moveTo>
                  <a:lnTo>
                    <a:pt x="0" y="1461770"/>
                  </a:lnTo>
                  <a:lnTo>
                    <a:pt x="14757073" y="1461770"/>
                  </a:lnTo>
                  <a:lnTo>
                    <a:pt x="0" y="0"/>
                  </a:lnTo>
                  <a:close/>
                </a:path>
              </a:pathLst>
            </a:custGeom>
            <a:solidFill>
              <a:srgbClr val="5773B8"/>
            </a:solidFill>
          </p:spPr>
        </p:sp>
        <p:sp>
          <p:nvSpPr>
            <p:cNvPr id="4" name="Freeform 4"/>
            <p:cNvSpPr/>
            <p:nvPr/>
          </p:nvSpPr>
          <p:spPr>
            <a:xfrm>
              <a:off x="0" y="-29210"/>
              <a:ext cx="15055523" cy="2809918"/>
            </a:xfrm>
            <a:custGeom>
              <a:avLst/>
              <a:gdLst/>
              <a:ahLst/>
              <a:cxnLst/>
              <a:rect l="l" t="t" r="r" b="b"/>
              <a:pathLst>
                <a:path w="15055523" h="2809918">
                  <a:moveTo>
                    <a:pt x="1270" y="45720"/>
                  </a:moveTo>
                  <a:lnTo>
                    <a:pt x="1270" y="938530"/>
                  </a:lnTo>
                  <a:cubicBezTo>
                    <a:pt x="1270" y="1090831"/>
                    <a:pt x="0" y="1358308"/>
                    <a:pt x="1270" y="1622468"/>
                  </a:cubicBezTo>
                  <a:cubicBezTo>
                    <a:pt x="5080" y="2390818"/>
                    <a:pt x="99060" y="2696888"/>
                    <a:pt x="99060" y="2696888"/>
                  </a:cubicBezTo>
                  <a:cubicBezTo>
                    <a:pt x="99060" y="2696888"/>
                    <a:pt x="579120" y="2797218"/>
                    <a:pt x="1004570" y="2803568"/>
                  </a:cubicBezTo>
                  <a:cubicBezTo>
                    <a:pt x="1385570" y="2809918"/>
                    <a:pt x="2247900" y="2808648"/>
                    <a:pt x="14226212" y="2808648"/>
                  </a:cubicBezTo>
                  <a:cubicBezTo>
                    <a:pt x="14645312" y="2808648"/>
                    <a:pt x="15046632" y="2808648"/>
                    <a:pt x="15046632" y="2808648"/>
                  </a:cubicBezTo>
                  <a:cubicBezTo>
                    <a:pt x="15046632" y="2808648"/>
                    <a:pt x="15044093" y="2155868"/>
                    <a:pt x="15046632" y="1739308"/>
                  </a:cubicBezTo>
                  <a:cubicBezTo>
                    <a:pt x="15055523" y="1228768"/>
                    <a:pt x="15051712" y="1090831"/>
                    <a:pt x="15051712" y="986790"/>
                  </a:cubicBezTo>
                  <a:cubicBezTo>
                    <a:pt x="15046632" y="438150"/>
                    <a:pt x="15046632" y="59690"/>
                    <a:pt x="15046632" y="59690"/>
                  </a:cubicBezTo>
                  <a:cubicBezTo>
                    <a:pt x="15046632" y="59690"/>
                    <a:pt x="14407823"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3595469" y="379134"/>
            <a:ext cx="1241136" cy="383624"/>
          </a:xfrm>
          <a:prstGeom prst="rect">
            <a:avLst/>
          </a:prstGeom>
        </p:spPr>
      </p:pic>
      <p:sp>
        <p:nvSpPr>
          <p:cNvPr id="6" name="TextBox 6"/>
          <p:cNvSpPr txBox="1"/>
          <p:nvPr/>
        </p:nvSpPr>
        <p:spPr>
          <a:xfrm>
            <a:off x="2405032" y="733036"/>
            <a:ext cx="3622010" cy="569964"/>
          </a:xfrm>
          <a:prstGeom prst="rect">
            <a:avLst/>
          </a:prstGeom>
        </p:spPr>
        <p:txBody>
          <a:bodyPr wrap="square" lIns="0" tIns="0" rIns="0" bIns="0" rtlCol="0" anchor="t">
            <a:spAutoFit/>
          </a:bodyPr>
          <a:lstStyle/>
          <a:p>
            <a:pPr algn="ctr">
              <a:lnSpc>
                <a:spcPts val="4856"/>
              </a:lnSpc>
            </a:pPr>
            <a:r>
              <a:rPr lang="en-US" sz="3200" b="1" dirty="0">
                <a:solidFill>
                  <a:srgbClr val="2E2E2E"/>
                </a:solidFill>
                <a:latin typeface="Times New Roman" panose="02020603050405020304" pitchFamily="18" charset="0"/>
                <a:cs typeface="Times New Roman" panose="02020603050405020304" pitchFamily="18" charset="0"/>
              </a:rPr>
              <a:t>NEED OF SHT</a:t>
            </a:r>
          </a:p>
        </p:txBody>
      </p:sp>
      <p:sp>
        <p:nvSpPr>
          <p:cNvPr id="15" name="TextBox 15"/>
          <p:cNvSpPr txBox="1"/>
          <p:nvPr/>
        </p:nvSpPr>
        <p:spPr>
          <a:xfrm>
            <a:off x="7459672" y="2044296"/>
            <a:ext cx="1164299" cy="1248261"/>
          </a:xfrm>
          <a:prstGeom prst="rect">
            <a:avLst/>
          </a:prstGeom>
        </p:spPr>
        <p:txBody>
          <a:bodyPr lIns="50800" tIns="50800" rIns="50800" bIns="50800" rtlCol="0" anchor="ctr"/>
          <a:lstStyle/>
          <a:p>
            <a:pPr algn="ctr">
              <a:lnSpc>
                <a:spcPts val="3359"/>
              </a:lnSpc>
              <a:spcBef>
                <a:spcPct val="0"/>
              </a:spcBef>
            </a:pPr>
            <a:endParaRPr lang="en-US" sz="2399" dirty="0">
              <a:solidFill>
                <a:srgbClr val="000000"/>
              </a:solidFill>
              <a:latin typeface="Times Neue Roman Bold"/>
            </a:endParaRPr>
          </a:p>
        </p:txBody>
      </p:sp>
      <p:sp>
        <p:nvSpPr>
          <p:cNvPr id="18" name="Rectangle 17">
            <a:extLst>
              <a:ext uri="{FF2B5EF4-FFF2-40B4-BE49-F238E27FC236}">
                <a16:creationId xmlns:a16="http://schemas.microsoft.com/office/drawing/2014/main" xmlns="" id="{88E700BC-9AB9-63C3-A33A-9EA7A55B9D35}"/>
              </a:ext>
            </a:extLst>
          </p:cNvPr>
          <p:cNvSpPr/>
          <p:nvPr/>
        </p:nvSpPr>
        <p:spPr>
          <a:xfrm>
            <a:off x="685800" y="1756008"/>
            <a:ext cx="6934200" cy="7033298"/>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9" name="TextBox 18">
            <a:extLst>
              <a:ext uri="{FF2B5EF4-FFF2-40B4-BE49-F238E27FC236}">
                <a16:creationId xmlns:a16="http://schemas.microsoft.com/office/drawing/2014/main" xmlns="" id="{26AFCC6A-BCED-85D8-1686-85EECFFC0A36}"/>
              </a:ext>
            </a:extLst>
          </p:cNvPr>
          <p:cNvSpPr txBox="1"/>
          <p:nvPr/>
        </p:nvSpPr>
        <p:spPr>
          <a:xfrm>
            <a:off x="2747878" y="9030744"/>
            <a:ext cx="350228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Fig 1: Need of SHT</a:t>
            </a:r>
          </a:p>
        </p:txBody>
      </p:sp>
      <p:sp>
        <p:nvSpPr>
          <p:cNvPr id="20" name="TextBox 19">
            <a:extLst>
              <a:ext uri="{FF2B5EF4-FFF2-40B4-BE49-F238E27FC236}">
                <a16:creationId xmlns:a16="http://schemas.microsoft.com/office/drawing/2014/main" xmlns="" id="{69A55C0A-E636-A811-6896-6E7590B8D4A0}"/>
              </a:ext>
            </a:extLst>
          </p:cNvPr>
          <p:cNvSpPr txBox="1"/>
          <p:nvPr/>
        </p:nvSpPr>
        <p:spPr>
          <a:xfrm>
            <a:off x="11238784" y="8960514"/>
            <a:ext cx="5449016"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Fig 2: Structure Diagram of SHT</a:t>
            </a:r>
          </a:p>
        </p:txBody>
      </p:sp>
      <p:pic>
        <p:nvPicPr>
          <p:cNvPr id="22" name="Picture 21" descr="Diagram&#10;&#10;Description automatically generated">
            <a:extLst>
              <a:ext uri="{FF2B5EF4-FFF2-40B4-BE49-F238E27FC236}">
                <a16:creationId xmlns:a16="http://schemas.microsoft.com/office/drawing/2014/main" xmlns="" id="{C0B5C6ED-06EF-760E-7C31-51DC89D9C3D8}"/>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32272" t="2277" r="27460" b="86579"/>
          <a:stretch/>
        </p:blipFill>
        <p:spPr>
          <a:xfrm>
            <a:off x="10820400" y="566816"/>
            <a:ext cx="5449016" cy="919084"/>
          </a:xfrm>
          <a:prstGeom prst="rect">
            <a:avLst/>
          </a:prstGeom>
        </p:spPr>
      </p:pic>
      <p:pic>
        <p:nvPicPr>
          <p:cNvPr id="13" name="Picture 12" descr="Diagram&#10;&#10;Description automatically generated">
            <a:extLst>
              <a:ext uri="{FF2B5EF4-FFF2-40B4-BE49-F238E27FC236}">
                <a16:creationId xmlns:a16="http://schemas.microsoft.com/office/drawing/2014/main" xmlns="" id="{38626821-B952-966F-B2ED-4F8A44BB3542}"/>
              </a:ext>
            </a:extLst>
          </p:cNvPr>
          <p:cNvPicPr>
            <a:picLocks noChangeAspect="1"/>
          </p:cNvPicPr>
          <p:nvPr/>
        </p:nvPicPr>
        <p:blipFill rotWithShape="1">
          <a:blip r:embed="rId5">
            <a:extLst>
              <a:ext uri="{28A0092B-C50C-407E-A947-70E740481C1C}">
                <a14:useLocalDpi xmlns:a14="http://schemas.microsoft.com/office/drawing/2010/main" xmlns="" val="0"/>
              </a:ext>
            </a:extLst>
          </a:blip>
          <a:srcRect l="22496" r="21663"/>
          <a:stretch/>
        </p:blipFill>
        <p:spPr>
          <a:xfrm>
            <a:off x="780424" y="2227799"/>
            <a:ext cx="6059151" cy="6365655"/>
          </a:xfrm>
          <a:prstGeom prst="rect">
            <a:avLst/>
          </a:prstGeom>
        </p:spPr>
      </p:pic>
      <p:pic>
        <p:nvPicPr>
          <p:cNvPr id="11" name="Picture 10" descr="Diagram&#10;&#10;Description automatically generated">
            <a:extLst>
              <a:ext uri="{FF2B5EF4-FFF2-40B4-BE49-F238E27FC236}">
                <a16:creationId xmlns:a16="http://schemas.microsoft.com/office/drawing/2014/main" xmlns="" id="{69056670-ABEE-832B-92A7-ABC9934B8C4E}"/>
              </a:ext>
            </a:extLst>
          </p:cNvPr>
          <p:cNvPicPr>
            <a:picLocks noChangeAspect="1"/>
          </p:cNvPicPr>
          <p:nvPr/>
        </p:nvPicPr>
        <p:blipFill rotWithShape="1">
          <a:blip r:embed="rId6">
            <a:extLst>
              <a:ext uri="{28A0092B-C50C-407E-A947-70E740481C1C}">
                <a14:useLocalDpi xmlns:a14="http://schemas.microsoft.com/office/drawing/2010/main" xmlns="" val="0"/>
              </a:ext>
            </a:extLst>
          </a:blip>
          <a:srcRect l="18330" r="16245"/>
          <a:stretch/>
        </p:blipFill>
        <p:spPr>
          <a:xfrm>
            <a:off x="9695523" y="1756008"/>
            <a:ext cx="7754277" cy="6666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0" y="283541"/>
            <a:ext cx="6934201" cy="1698879"/>
          </a:xfrm>
          <a:prstGeom prst="rect">
            <a:avLst/>
          </a:prstGeom>
        </p:spPr>
      </p:pic>
      <p:sp>
        <p:nvSpPr>
          <p:cNvPr id="7" name="TextBox 7"/>
          <p:cNvSpPr txBox="1"/>
          <p:nvPr/>
        </p:nvSpPr>
        <p:spPr>
          <a:xfrm>
            <a:off x="0" y="647700"/>
            <a:ext cx="6019800" cy="802399"/>
          </a:xfrm>
          <a:prstGeom prst="rect">
            <a:avLst/>
          </a:prstGeom>
        </p:spPr>
        <p:txBody>
          <a:bodyPr wrap="square" lIns="0" tIns="0" rIns="0" bIns="0" rtlCol="0" anchor="t">
            <a:spAutoFit/>
          </a:bodyPr>
          <a:lstStyle/>
          <a:p>
            <a:pPr algn="ctr">
              <a:lnSpc>
                <a:spcPts val="7139"/>
              </a:lnSpc>
            </a:pPr>
            <a:r>
              <a:rPr lang="en-US" sz="4000" dirty="0">
                <a:solidFill>
                  <a:srgbClr val="000000"/>
                </a:solidFill>
                <a:latin typeface="Gliker"/>
              </a:rPr>
              <a:t>Research Methodology</a:t>
            </a:r>
          </a:p>
        </p:txBody>
      </p:sp>
      <p:sp>
        <p:nvSpPr>
          <p:cNvPr id="8" name="Rectangle 7">
            <a:extLst>
              <a:ext uri="{FF2B5EF4-FFF2-40B4-BE49-F238E27FC236}">
                <a16:creationId xmlns:a16="http://schemas.microsoft.com/office/drawing/2014/main" xmlns="" id="{A8727DA0-63AB-A500-3731-2CB83B672B89}"/>
              </a:ext>
            </a:extLst>
          </p:cNvPr>
          <p:cNvSpPr/>
          <p:nvPr/>
        </p:nvSpPr>
        <p:spPr>
          <a:xfrm>
            <a:off x="11353801" y="1741539"/>
            <a:ext cx="6629399" cy="7842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11">
            <a:extLst>
              <a:ext uri="{FF2B5EF4-FFF2-40B4-BE49-F238E27FC236}">
                <a16:creationId xmlns:a16="http://schemas.microsoft.com/office/drawing/2014/main" xmlns="" id="{DA7C6D08-AFF4-440D-8EE3-B46244BFF1A3}"/>
              </a:ext>
            </a:extLst>
          </p:cNvPr>
          <p:cNvPicPr>
            <a:picLocks noChangeAspect="1"/>
          </p:cNvPicPr>
          <p:nvPr/>
        </p:nvPicPr>
        <p:blipFill>
          <a:blip r:embed="rId4"/>
          <a:stretch>
            <a:fillRect/>
          </a:stretch>
        </p:blipFill>
        <p:spPr>
          <a:xfrm>
            <a:off x="12649200" y="310660"/>
            <a:ext cx="4114800" cy="1144889"/>
          </a:xfrm>
          <a:prstGeom prst="rect">
            <a:avLst/>
          </a:prstGeom>
        </p:spPr>
      </p:pic>
      <p:sp>
        <p:nvSpPr>
          <p:cNvPr id="14" name="TextBox 13">
            <a:extLst>
              <a:ext uri="{FF2B5EF4-FFF2-40B4-BE49-F238E27FC236}">
                <a16:creationId xmlns:a16="http://schemas.microsoft.com/office/drawing/2014/main" xmlns="" id="{182796B3-503B-4C40-49FD-C091BFC6F1B4}"/>
              </a:ext>
            </a:extLst>
          </p:cNvPr>
          <p:cNvSpPr txBox="1"/>
          <p:nvPr/>
        </p:nvSpPr>
        <p:spPr>
          <a:xfrm>
            <a:off x="1524980" y="9399692"/>
            <a:ext cx="5752384"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Fig 3: System Diagram of SHT</a:t>
            </a:r>
          </a:p>
        </p:txBody>
      </p:sp>
      <p:sp>
        <p:nvSpPr>
          <p:cNvPr id="15" name="TextBox 14">
            <a:extLst>
              <a:ext uri="{FF2B5EF4-FFF2-40B4-BE49-F238E27FC236}">
                <a16:creationId xmlns:a16="http://schemas.microsoft.com/office/drawing/2014/main" xmlns="" id="{0E7593CF-7D6C-6CE0-1EAB-D505C30E6775}"/>
              </a:ext>
            </a:extLst>
          </p:cNvPr>
          <p:cNvSpPr txBox="1"/>
          <p:nvPr/>
        </p:nvSpPr>
        <p:spPr>
          <a:xfrm>
            <a:off x="12420600" y="9529512"/>
            <a:ext cx="518160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Fig 4: Flow Diagram of SHT</a:t>
            </a:r>
          </a:p>
        </p:txBody>
      </p:sp>
      <p:pic>
        <p:nvPicPr>
          <p:cNvPr id="4" name="Picture 3" descr="Diagram&#10;&#10;Description automatically generated">
            <a:extLst>
              <a:ext uri="{FF2B5EF4-FFF2-40B4-BE49-F238E27FC236}">
                <a16:creationId xmlns:a16="http://schemas.microsoft.com/office/drawing/2014/main" xmlns="" id="{5C504680-8B02-3319-F7A3-3A07CCA2EEA4}"/>
              </a:ext>
            </a:extLst>
          </p:cNvPr>
          <p:cNvPicPr>
            <a:picLocks noChangeAspect="1"/>
          </p:cNvPicPr>
          <p:nvPr/>
        </p:nvPicPr>
        <p:blipFill rotWithShape="1">
          <a:blip r:embed="rId5">
            <a:extLst>
              <a:ext uri="{28A0092B-C50C-407E-A947-70E740481C1C}">
                <a14:useLocalDpi xmlns:a14="http://schemas.microsoft.com/office/drawing/2010/main" xmlns="" val="0"/>
              </a:ext>
            </a:extLst>
          </a:blip>
          <a:srcRect l="22913" r="24997"/>
          <a:stretch/>
        </p:blipFill>
        <p:spPr>
          <a:xfrm>
            <a:off x="11504080" y="1966934"/>
            <a:ext cx="6281000" cy="6782632"/>
          </a:xfrm>
          <a:prstGeom prst="rect">
            <a:avLst/>
          </a:prstGeom>
        </p:spPr>
      </p:pic>
      <p:pic>
        <p:nvPicPr>
          <p:cNvPr id="6" name="Picture 5" descr="Diagram, schematic">
            <a:extLst>
              <a:ext uri="{FF2B5EF4-FFF2-40B4-BE49-F238E27FC236}">
                <a16:creationId xmlns:a16="http://schemas.microsoft.com/office/drawing/2014/main" xmlns="" id="{BF908F92-C152-2B19-F8C2-DEDE367AE5ED}"/>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91798" y="2119827"/>
            <a:ext cx="10118308" cy="6909245"/>
          </a:xfrm>
          <a:prstGeom prst="rect">
            <a:avLst/>
          </a:prstGeom>
          <a:ln w="38100">
            <a:solidFill>
              <a:schemeClr val="tx1"/>
            </a:solidFill>
          </a:ln>
        </p:spPr>
      </p:pic>
      <p:pic>
        <p:nvPicPr>
          <p:cNvPr id="5" name="Picture 4">
            <a:extLst>
              <a:ext uri="{FF2B5EF4-FFF2-40B4-BE49-F238E27FC236}">
                <a16:creationId xmlns:a16="http://schemas.microsoft.com/office/drawing/2014/main" xmlns="" id="{91717633-C6F3-C0CB-FE4B-3CA880D8FB06}"/>
              </a:ext>
            </a:extLst>
          </p:cNvPr>
          <p:cNvPicPr>
            <a:picLocks noChangeAspect="1"/>
          </p:cNvPicPr>
          <p:nvPr/>
        </p:nvPicPr>
        <p:blipFill rotWithShape="1">
          <a:blip r:embed="rId7"/>
          <a:srcRect t="19285"/>
          <a:stretch/>
        </p:blipFill>
        <p:spPr>
          <a:xfrm>
            <a:off x="5166464" y="2157927"/>
            <a:ext cx="5143642" cy="108029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B72F3C05-728E-08BD-D74F-30E4934EB0C0}"/>
              </a:ext>
            </a:extLst>
          </p:cNvPr>
          <p:cNvPicPr>
            <a:picLocks noChangeAspect="1"/>
          </p:cNvPicPr>
          <p:nvPr/>
        </p:nvPicPr>
        <p:blipFill>
          <a:blip r:embed="rId2"/>
          <a:stretch>
            <a:fillRect/>
          </a:stretch>
        </p:blipFill>
        <p:spPr>
          <a:xfrm>
            <a:off x="11924883" y="459759"/>
            <a:ext cx="4346509" cy="990600"/>
          </a:xfrm>
          <a:prstGeom prst="rect">
            <a:avLst/>
          </a:prstGeom>
        </p:spPr>
      </p:pic>
      <p:pic>
        <p:nvPicPr>
          <p:cNvPr id="5" name="Picture 4">
            <a:extLst>
              <a:ext uri="{FF2B5EF4-FFF2-40B4-BE49-F238E27FC236}">
                <a16:creationId xmlns:a16="http://schemas.microsoft.com/office/drawing/2014/main" xmlns="" id="{F6D5F2F3-342C-7A29-0BEC-E4AA8C219391}"/>
              </a:ext>
            </a:extLst>
          </p:cNvPr>
          <p:cNvPicPr>
            <a:picLocks noChangeAspect="1"/>
          </p:cNvPicPr>
          <p:nvPr/>
        </p:nvPicPr>
        <p:blipFill>
          <a:blip r:embed="rId3"/>
          <a:stretch>
            <a:fillRect/>
          </a:stretch>
        </p:blipFill>
        <p:spPr>
          <a:xfrm>
            <a:off x="2016608" y="345460"/>
            <a:ext cx="5077192" cy="1219199"/>
          </a:xfrm>
          <a:prstGeom prst="rect">
            <a:avLst/>
          </a:prstGeom>
        </p:spPr>
      </p:pic>
      <p:sp>
        <p:nvSpPr>
          <p:cNvPr id="9" name="TextBox 8">
            <a:extLst>
              <a:ext uri="{FF2B5EF4-FFF2-40B4-BE49-F238E27FC236}">
                <a16:creationId xmlns:a16="http://schemas.microsoft.com/office/drawing/2014/main" xmlns="" id="{DE5441FA-905D-68B4-2FBB-1887C7E51493}"/>
              </a:ext>
            </a:extLst>
          </p:cNvPr>
          <p:cNvSpPr txBox="1"/>
          <p:nvPr/>
        </p:nvSpPr>
        <p:spPr>
          <a:xfrm>
            <a:off x="11238784" y="9410700"/>
            <a:ext cx="518160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Fig 6: Circuit Diagram of SHT</a:t>
            </a:r>
          </a:p>
        </p:txBody>
      </p:sp>
      <p:sp>
        <p:nvSpPr>
          <p:cNvPr id="10" name="TextBox 9">
            <a:extLst>
              <a:ext uri="{FF2B5EF4-FFF2-40B4-BE49-F238E27FC236}">
                <a16:creationId xmlns:a16="http://schemas.microsoft.com/office/drawing/2014/main" xmlns="" id="{FF00439C-6DAD-479A-6671-EEB9860153BF}"/>
              </a:ext>
            </a:extLst>
          </p:cNvPr>
          <p:cNvSpPr txBox="1"/>
          <p:nvPr/>
        </p:nvSpPr>
        <p:spPr>
          <a:xfrm>
            <a:off x="1882856" y="9370041"/>
            <a:ext cx="594360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Fig 5: Architecture Diagram of SHT</a:t>
            </a:r>
          </a:p>
        </p:txBody>
      </p:sp>
      <p:pic>
        <p:nvPicPr>
          <p:cNvPr id="14" name="Picture 13" descr="Diagram&#10;&#10;Description automatically generated">
            <a:extLst>
              <a:ext uri="{FF2B5EF4-FFF2-40B4-BE49-F238E27FC236}">
                <a16:creationId xmlns:a16="http://schemas.microsoft.com/office/drawing/2014/main" xmlns="" id="{883F98D6-3C26-DBC2-14BD-6FE25AF64EFB}"/>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048563" y="1818829"/>
            <a:ext cx="5181600" cy="7328996"/>
          </a:xfrm>
          <a:prstGeom prst="rect">
            <a:avLst/>
          </a:prstGeom>
        </p:spPr>
      </p:pic>
      <p:pic>
        <p:nvPicPr>
          <p:cNvPr id="6" name="Picture 5">
            <a:extLst>
              <a:ext uri="{FF2B5EF4-FFF2-40B4-BE49-F238E27FC236}">
                <a16:creationId xmlns:a16="http://schemas.microsoft.com/office/drawing/2014/main" xmlns="" id="{77CE3035-3443-3E56-5993-E21C5F2E1CC1}"/>
              </a:ext>
            </a:extLst>
          </p:cNvPr>
          <p:cNvPicPr>
            <a:picLocks noChangeAspect="1"/>
          </p:cNvPicPr>
          <p:nvPr/>
        </p:nvPicPr>
        <p:blipFill>
          <a:blip r:embed="rId5"/>
          <a:stretch>
            <a:fillRect/>
          </a:stretch>
        </p:blipFill>
        <p:spPr>
          <a:xfrm>
            <a:off x="8077200" y="1653026"/>
            <a:ext cx="5052498" cy="4404742"/>
          </a:xfrm>
          <a:prstGeom prst="rect">
            <a:avLst/>
          </a:prstGeom>
        </p:spPr>
      </p:pic>
      <p:pic>
        <p:nvPicPr>
          <p:cNvPr id="8" name="Picture 7">
            <a:extLst>
              <a:ext uri="{FF2B5EF4-FFF2-40B4-BE49-F238E27FC236}">
                <a16:creationId xmlns:a16="http://schemas.microsoft.com/office/drawing/2014/main" xmlns="" id="{C39B4F7C-CB96-61D9-D065-A5E138D51316}"/>
              </a:ext>
            </a:extLst>
          </p:cNvPr>
          <p:cNvPicPr>
            <a:picLocks noChangeAspect="1"/>
          </p:cNvPicPr>
          <p:nvPr/>
        </p:nvPicPr>
        <p:blipFill>
          <a:blip r:embed="rId6"/>
          <a:stretch>
            <a:fillRect/>
          </a:stretch>
        </p:blipFill>
        <p:spPr>
          <a:xfrm>
            <a:off x="13411200" y="1638300"/>
            <a:ext cx="4740051" cy="3985222"/>
          </a:xfrm>
          <a:prstGeom prst="rect">
            <a:avLst/>
          </a:prstGeom>
        </p:spPr>
      </p:pic>
      <p:pic>
        <p:nvPicPr>
          <p:cNvPr id="12" name="Picture 11">
            <a:extLst>
              <a:ext uri="{FF2B5EF4-FFF2-40B4-BE49-F238E27FC236}">
                <a16:creationId xmlns:a16="http://schemas.microsoft.com/office/drawing/2014/main" xmlns="" id="{6B97E441-492F-69BE-1D12-980E674891E0}"/>
              </a:ext>
            </a:extLst>
          </p:cNvPr>
          <p:cNvPicPr>
            <a:picLocks noChangeAspect="1"/>
          </p:cNvPicPr>
          <p:nvPr/>
        </p:nvPicPr>
        <p:blipFill>
          <a:blip r:embed="rId7"/>
          <a:stretch>
            <a:fillRect/>
          </a:stretch>
        </p:blipFill>
        <p:spPr>
          <a:xfrm>
            <a:off x="14096709" y="5623522"/>
            <a:ext cx="3353091" cy="434378"/>
          </a:xfrm>
          <a:prstGeom prst="rect">
            <a:avLst/>
          </a:prstGeom>
        </p:spPr>
      </p:pic>
      <p:pic>
        <p:nvPicPr>
          <p:cNvPr id="15" name="Picture 14">
            <a:extLst>
              <a:ext uri="{FF2B5EF4-FFF2-40B4-BE49-F238E27FC236}">
                <a16:creationId xmlns:a16="http://schemas.microsoft.com/office/drawing/2014/main" xmlns="" id="{F35486DA-B1EA-84F2-3AC0-BCF6BA72C62E}"/>
              </a:ext>
            </a:extLst>
          </p:cNvPr>
          <p:cNvPicPr>
            <a:picLocks noChangeAspect="1"/>
          </p:cNvPicPr>
          <p:nvPr/>
        </p:nvPicPr>
        <p:blipFill>
          <a:blip r:embed="rId8"/>
          <a:stretch>
            <a:fillRect/>
          </a:stretch>
        </p:blipFill>
        <p:spPr>
          <a:xfrm>
            <a:off x="11254024" y="6263374"/>
            <a:ext cx="4961050" cy="307112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0" y="82377"/>
            <a:ext cx="7810808" cy="1736217"/>
          </a:xfrm>
          <a:prstGeom prst="rect">
            <a:avLst/>
          </a:prstGeom>
        </p:spPr>
      </p:pic>
      <p:sp>
        <p:nvSpPr>
          <p:cNvPr id="7" name="TextBox 7"/>
          <p:cNvSpPr txBox="1"/>
          <p:nvPr/>
        </p:nvSpPr>
        <p:spPr>
          <a:xfrm>
            <a:off x="300313" y="733402"/>
            <a:ext cx="6841905" cy="485326"/>
          </a:xfrm>
          <a:prstGeom prst="rect">
            <a:avLst/>
          </a:prstGeom>
        </p:spPr>
        <p:txBody>
          <a:bodyPr lIns="0" tIns="0" rIns="0" bIns="0" rtlCol="0" anchor="t">
            <a:spAutoFit/>
          </a:bodyPr>
          <a:lstStyle/>
          <a:p>
            <a:pPr algn="ctr">
              <a:lnSpc>
                <a:spcPts val="3671"/>
              </a:lnSpc>
            </a:pPr>
            <a:r>
              <a:rPr lang="en-US" sz="3600" dirty="0">
                <a:solidFill>
                  <a:srgbClr val="2E2E2E"/>
                </a:solidFill>
                <a:latin typeface="Gliker SemiBold" panose="020B0604020202020204" charset="0"/>
              </a:rPr>
              <a:t>COMPONENTS USED</a:t>
            </a:r>
          </a:p>
        </p:txBody>
      </p:sp>
      <p:pic>
        <p:nvPicPr>
          <p:cNvPr id="9" name="Picture 9"/>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flipH="1">
            <a:off x="9511713" y="1010710"/>
            <a:ext cx="9736881" cy="11164780"/>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1142028" y="951726"/>
            <a:ext cx="11632382" cy="12192774"/>
          </a:xfrm>
          <a:prstGeom prst="rect">
            <a:avLst/>
          </a:prstGeom>
        </p:spPr>
      </p:pic>
      <p:pic>
        <p:nvPicPr>
          <p:cNvPr id="21" name="Picture 20">
            <a:extLst>
              <a:ext uri="{FF2B5EF4-FFF2-40B4-BE49-F238E27FC236}">
                <a16:creationId xmlns:a16="http://schemas.microsoft.com/office/drawing/2014/main" xmlns="" id="{24EEAD1D-F264-62D7-D346-A5374C8FF507}"/>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47275" y="2632728"/>
            <a:ext cx="2398540" cy="2398540"/>
          </a:xfrm>
          <a:prstGeom prst="rect">
            <a:avLst/>
          </a:prstGeom>
        </p:spPr>
      </p:pic>
      <p:sp>
        <p:nvSpPr>
          <p:cNvPr id="23" name="TextBox 22">
            <a:extLst>
              <a:ext uri="{FF2B5EF4-FFF2-40B4-BE49-F238E27FC236}">
                <a16:creationId xmlns:a16="http://schemas.microsoft.com/office/drawing/2014/main" xmlns="" id="{FF4AE129-1B04-2B41-9ADE-8A4B1E6D9A7C}"/>
              </a:ext>
            </a:extLst>
          </p:cNvPr>
          <p:cNvSpPr txBox="1"/>
          <p:nvPr/>
        </p:nvSpPr>
        <p:spPr>
          <a:xfrm>
            <a:off x="988509" y="5355838"/>
            <a:ext cx="2260515" cy="830997"/>
          </a:xfrm>
          <a:prstGeom prst="rect">
            <a:avLst/>
          </a:prstGeom>
          <a:noFill/>
        </p:spPr>
        <p:txBody>
          <a:bodyPr wrap="square">
            <a:spAutoFit/>
          </a:bodyPr>
          <a:lstStyle/>
          <a:p>
            <a:pPr algn="ctr"/>
            <a:r>
              <a:rPr lang="en-IN" sz="2400" b="1" i="0" u="none" strike="noStrike" dirty="0">
                <a:solidFill>
                  <a:srgbClr val="000000"/>
                </a:solidFill>
                <a:effectLst/>
                <a:latin typeface="Times New Roman" panose="02020603050405020304" pitchFamily="18" charset="0"/>
                <a:cs typeface="Times New Roman" panose="02020603050405020304" pitchFamily="18" charset="0"/>
              </a:rPr>
              <a:t>Solar Panels</a:t>
            </a:r>
          </a:p>
          <a:p>
            <a:pPr algn="ctr"/>
            <a:r>
              <a:rPr lang="en-IN" sz="2400" b="1" i="0" u="none" strike="noStrike" dirty="0">
                <a:solidFill>
                  <a:srgbClr val="000000"/>
                </a:solidFill>
                <a:effectLst/>
                <a:latin typeface="Times New Roman" panose="02020603050405020304" pitchFamily="18" charset="0"/>
                <a:cs typeface="Times New Roman" panose="02020603050405020304" pitchFamily="18" charset="0"/>
              </a:rPr>
              <a:t> (6v,100mA)</a:t>
            </a:r>
            <a:endParaRPr lang="en-IN" sz="24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xmlns="" id="{9D709412-F9D3-1BE6-C4B8-FAD41BDBA348}"/>
              </a:ext>
            </a:extLst>
          </p:cNvPr>
          <p:cNvSpPr txBox="1"/>
          <p:nvPr/>
        </p:nvSpPr>
        <p:spPr>
          <a:xfrm>
            <a:off x="6582125" y="5307770"/>
            <a:ext cx="3598987" cy="830997"/>
          </a:xfrm>
          <a:prstGeom prst="rect">
            <a:avLst/>
          </a:prstGeom>
          <a:noFill/>
        </p:spPr>
        <p:txBody>
          <a:bodyPr wrap="square">
            <a:spAutoFit/>
          </a:bodyPr>
          <a:lstStyle/>
          <a:p>
            <a:pPr algn="ctr"/>
            <a:r>
              <a:rPr lang="en-IN" sz="2400" b="1" i="0" u="none" strike="noStrike" dirty="0">
                <a:solidFill>
                  <a:srgbClr val="000000"/>
                </a:solidFill>
                <a:effectLst/>
                <a:latin typeface="Times New Roman" panose="02020603050405020304" pitchFamily="18" charset="0"/>
                <a:cs typeface="Times New Roman" panose="02020603050405020304" pitchFamily="18" charset="0"/>
              </a:rPr>
              <a:t>Rechargeable Batteries </a:t>
            </a:r>
          </a:p>
          <a:p>
            <a:pPr algn="ctr"/>
            <a:r>
              <a:rPr lang="en-IN" sz="2400" b="1" i="0" u="none" strike="noStrike" dirty="0">
                <a:solidFill>
                  <a:srgbClr val="000000"/>
                </a:solidFill>
                <a:effectLst/>
                <a:latin typeface="Times New Roman" panose="02020603050405020304" pitchFamily="18" charset="0"/>
                <a:cs typeface="Times New Roman" panose="02020603050405020304" pitchFamily="18" charset="0"/>
              </a:rPr>
              <a:t>(Li-ion 2500mAh)</a:t>
            </a:r>
            <a:endParaRPr lang="en-IN" sz="2400" b="1" dirty="0">
              <a:latin typeface="Times New Roman" panose="02020603050405020304" pitchFamily="18" charset="0"/>
              <a:cs typeface="Times New Roman" panose="02020603050405020304" pitchFamily="18" charset="0"/>
            </a:endParaRPr>
          </a:p>
        </p:txBody>
      </p:sp>
      <p:pic>
        <p:nvPicPr>
          <p:cNvPr id="27" name="Picture 26" descr="A picture containing text, toiletry&#10;&#10;Description automatically generated">
            <a:extLst>
              <a:ext uri="{FF2B5EF4-FFF2-40B4-BE49-F238E27FC236}">
                <a16:creationId xmlns:a16="http://schemas.microsoft.com/office/drawing/2014/main" xmlns="" id="{F2F465F4-7862-2D58-37BE-576F2DC7E814}"/>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7006553" y="2455549"/>
            <a:ext cx="2865557" cy="2865557"/>
          </a:xfrm>
          <a:prstGeom prst="rect">
            <a:avLst/>
          </a:prstGeom>
        </p:spPr>
      </p:pic>
      <p:sp>
        <p:nvSpPr>
          <p:cNvPr id="29" name="TextBox 28">
            <a:extLst>
              <a:ext uri="{FF2B5EF4-FFF2-40B4-BE49-F238E27FC236}">
                <a16:creationId xmlns:a16="http://schemas.microsoft.com/office/drawing/2014/main" xmlns="" id="{68406A05-43BF-B46E-F673-2FDD35A858B8}"/>
              </a:ext>
            </a:extLst>
          </p:cNvPr>
          <p:cNvSpPr txBox="1"/>
          <p:nvPr/>
        </p:nvSpPr>
        <p:spPr>
          <a:xfrm>
            <a:off x="10271936" y="5355838"/>
            <a:ext cx="1781953" cy="830997"/>
          </a:xfrm>
          <a:prstGeom prst="rect">
            <a:avLst/>
          </a:prstGeom>
          <a:noFill/>
        </p:spPr>
        <p:txBody>
          <a:bodyPr wrap="square">
            <a:spAutoFit/>
          </a:bodyPr>
          <a:lstStyle/>
          <a:p>
            <a:pPr algn="ctr"/>
            <a:r>
              <a:rPr lang="en-IN" sz="1600" b="1" i="0" u="none" strike="noStrike" dirty="0">
                <a:solidFill>
                  <a:srgbClr val="000000"/>
                </a:solidFill>
                <a:effectLst/>
                <a:latin typeface="Times New Roman" panose="02020603050405020304" pitchFamily="18" charset="0"/>
                <a:cs typeface="Times New Roman" panose="02020603050405020304" pitchFamily="18" charset="0"/>
              </a:rPr>
              <a:t>Battery Charging Module</a:t>
            </a:r>
          </a:p>
          <a:p>
            <a:pPr algn="ctr"/>
            <a:r>
              <a:rPr lang="en-IN" sz="1600" b="1" i="0" u="none" strike="noStrike" dirty="0">
                <a:solidFill>
                  <a:srgbClr val="000000"/>
                </a:solidFill>
                <a:effectLst/>
                <a:latin typeface="Times New Roman" panose="02020603050405020304" pitchFamily="18" charset="0"/>
                <a:cs typeface="Times New Roman" panose="02020603050405020304" pitchFamily="18" charset="0"/>
              </a:rPr>
              <a:t>(TP4056)</a:t>
            </a:r>
            <a:endParaRPr lang="en-IN" sz="1600" b="1" dirty="0">
              <a:latin typeface="Times New Roman" panose="02020603050405020304" pitchFamily="18" charset="0"/>
              <a:cs typeface="Times New Roman" panose="02020603050405020304" pitchFamily="18" charset="0"/>
            </a:endParaRPr>
          </a:p>
        </p:txBody>
      </p:sp>
      <p:pic>
        <p:nvPicPr>
          <p:cNvPr id="31" name="Picture 30" descr="A picture containing text, electronics&#10;&#10;Description automatically generated">
            <a:extLst>
              <a:ext uri="{FF2B5EF4-FFF2-40B4-BE49-F238E27FC236}">
                <a16:creationId xmlns:a16="http://schemas.microsoft.com/office/drawing/2014/main" xmlns="" id="{E62F28DD-C514-A597-F49F-2795B7634B6B}"/>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10070962" y="2902407"/>
            <a:ext cx="2272376" cy="2272376"/>
          </a:xfrm>
          <a:prstGeom prst="rect">
            <a:avLst/>
          </a:prstGeom>
        </p:spPr>
      </p:pic>
      <p:sp>
        <p:nvSpPr>
          <p:cNvPr id="33" name="TextBox 32">
            <a:extLst>
              <a:ext uri="{FF2B5EF4-FFF2-40B4-BE49-F238E27FC236}">
                <a16:creationId xmlns:a16="http://schemas.microsoft.com/office/drawing/2014/main" xmlns="" id="{5113D592-D027-F03D-9989-8EF0141B5169}"/>
              </a:ext>
            </a:extLst>
          </p:cNvPr>
          <p:cNvSpPr txBox="1"/>
          <p:nvPr/>
        </p:nvSpPr>
        <p:spPr>
          <a:xfrm>
            <a:off x="15664957" y="5466289"/>
            <a:ext cx="2346652" cy="461665"/>
          </a:xfrm>
          <a:prstGeom prst="rect">
            <a:avLst/>
          </a:prstGeom>
          <a:noFill/>
        </p:spPr>
        <p:txBody>
          <a:bodyPr wrap="square">
            <a:spAutoFit/>
          </a:bodyPr>
          <a:lstStyle/>
          <a:p>
            <a:r>
              <a:rPr lang="en-IN" sz="2400" b="1" i="0" u="none" strike="noStrike" dirty="0">
                <a:solidFill>
                  <a:srgbClr val="000000"/>
                </a:solidFill>
                <a:effectLst/>
                <a:latin typeface="Times New Roman" panose="02020603050405020304" pitchFamily="18" charset="0"/>
                <a:cs typeface="Times New Roman" panose="02020603050405020304" pitchFamily="18" charset="0"/>
              </a:rPr>
              <a:t>Arduino UNO</a:t>
            </a:r>
            <a:endParaRPr lang="en-IN" sz="2400" b="1" dirty="0">
              <a:latin typeface="Times New Roman" panose="02020603050405020304" pitchFamily="18" charset="0"/>
              <a:cs typeface="Times New Roman" panose="02020603050405020304" pitchFamily="18" charset="0"/>
            </a:endParaRPr>
          </a:p>
        </p:txBody>
      </p:sp>
      <p:pic>
        <p:nvPicPr>
          <p:cNvPr id="35" name="Picture 34" descr="A picture containing electronics, circuit&#10;&#10;Description automatically generated">
            <a:extLst>
              <a:ext uri="{FF2B5EF4-FFF2-40B4-BE49-F238E27FC236}">
                <a16:creationId xmlns:a16="http://schemas.microsoft.com/office/drawing/2014/main" xmlns="" id="{E01CFAC2-4C45-F949-FCEF-E015E3181E6F}"/>
              </a:ext>
            </a:extLst>
          </p:cNvPr>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15224704" y="2514597"/>
            <a:ext cx="2808819" cy="2808819"/>
          </a:xfrm>
          <a:prstGeom prst="rect">
            <a:avLst/>
          </a:prstGeom>
        </p:spPr>
      </p:pic>
      <p:sp>
        <p:nvSpPr>
          <p:cNvPr id="37" name="TextBox 36">
            <a:extLst>
              <a:ext uri="{FF2B5EF4-FFF2-40B4-BE49-F238E27FC236}">
                <a16:creationId xmlns:a16="http://schemas.microsoft.com/office/drawing/2014/main" xmlns="" id="{0EC92FBC-50F3-0375-6F41-0ACD6E02E50F}"/>
              </a:ext>
            </a:extLst>
          </p:cNvPr>
          <p:cNvSpPr txBox="1"/>
          <p:nvPr/>
        </p:nvSpPr>
        <p:spPr>
          <a:xfrm>
            <a:off x="5879926" y="8661628"/>
            <a:ext cx="2356964" cy="1200329"/>
          </a:xfrm>
          <a:prstGeom prst="rect">
            <a:avLst/>
          </a:prstGeom>
          <a:noFill/>
        </p:spPr>
        <p:txBody>
          <a:bodyPr wrap="square">
            <a:spAutoFit/>
          </a:bodyPr>
          <a:lstStyle/>
          <a:p>
            <a:pPr algn="ctr"/>
            <a:r>
              <a:rPr lang="en-IN" sz="2400" b="1" i="0" u="none" strike="noStrike" dirty="0">
                <a:solidFill>
                  <a:srgbClr val="000000"/>
                </a:solidFill>
                <a:effectLst/>
                <a:latin typeface="Times New Roman" panose="02020603050405020304" pitchFamily="18" charset="0"/>
                <a:cs typeface="Times New Roman" panose="02020603050405020304" pitchFamily="18" charset="0"/>
              </a:rPr>
              <a:t>DHT-11</a:t>
            </a:r>
          </a:p>
          <a:p>
            <a:pPr algn="ctr"/>
            <a:r>
              <a:rPr lang="en-IN" sz="2400" b="1" dirty="0">
                <a:solidFill>
                  <a:srgbClr val="000000"/>
                </a:solidFill>
                <a:latin typeface="Times New Roman" panose="02020603050405020304" pitchFamily="18" charset="0"/>
                <a:cs typeface="Times New Roman" panose="02020603050405020304" pitchFamily="18" charset="0"/>
              </a:rPr>
              <a:t>Temperature Sensor</a:t>
            </a:r>
            <a:endParaRPr lang="en-IN" sz="2400" b="1" dirty="0">
              <a:latin typeface="Times New Roman" panose="02020603050405020304" pitchFamily="18" charset="0"/>
              <a:cs typeface="Times New Roman" panose="02020603050405020304" pitchFamily="18" charset="0"/>
            </a:endParaRPr>
          </a:p>
        </p:txBody>
      </p:sp>
      <p:pic>
        <p:nvPicPr>
          <p:cNvPr id="39" name="Picture 38" descr="A picture containing clothing, headdress, hat&#10;&#10;Description automatically generated">
            <a:extLst>
              <a:ext uri="{FF2B5EF4-FFF2-40B4-BE49-F238E27FC236}">
                <a16:creationId xmlns:a16="http://schemas.microsoft.com/office/drawing/2014/main" xmlns="" id="{5B870E5F-88B1-FEDB-3163-4AC1FB942F2A}"/>
              </a:ext>
            </a:extLst>
          </p:cNvPr>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1213460" y="7307799"/>
            <a:ext cx="1805749" cy="1125414"/>
          </a:xfrm>
          <a:prstGeom prst="rect">
            <a:avLst/>
          </a:prstGeom>
        </p:spPr>
      </p:pic>
      <p:sp>
        <p:nvSpPr>
          <p:cNvPr id="41" name="TextBox 40">
            <a:extLst>
              <a:ext uri="{FF2B5EF4-FFF2-40B4-BE49-F238E27FC236}">
                <a16:creationId xmlns:a16="http://schemas.microsoft.com/office/drawing/2014/main" xmlns="" id="{9981572A-209C-51E4-49EB-030EFD64BAEA}"/>
              </a:ext>
            </a:extLst>
          </p:cNvPr>
          <p:cNvSpPr txBox="1"/>
          <p:nvPr/>
        </p:nvSpPr>
        <p:spPr>
          <a:xfrm>
            <a:off x="3301603" y="8711660"/>
            <a:ext cx="2766060" cy="461665"/>
          </a:xfrm>
          <a:prstGeom prst="rect">
            <a:avLst/>
          </a:prstGeom>
          <a:noFill/>
        </p:spPr>
        <p:txBody>
          <a:bodyPr wrap="square">
            <a:spAutoFit/>
          </a:bodyPr>
          <a:lstStyle/>
          <a:p>
            <a:r>
              <a:rPr lang="en-IN" sz="2400" b="1" i="0" u="none" strike="noStrike" dirty="0">
                <a:solidFill>
                  <a:srgbClr val="000000"/>
                </a:solidFill>
                <a:effectLst/>
                <a:latin typeface="Times New Roman" panose="02020603050405020304" pitchFamily="18" charset="0"/>
                <a:cs typeface="Times New Roman" panose="02020603050405020304" pitchFamily="18" charset="0"/>
              </a:rPr>
              <a:t>LCD Display(16x2)</a:t>
            </a:r>
            <a:endParaRPr lang="en-IN" sz="2400" b="1" dirty="0">
              <a:latin typeface="Times New Roman" panose="02020603050405020304" pitchFamily="18" charset="0"/>
              <a:cs typeface="Times New Roman" panose="02020603050405020304" pitchFamily="18" charset="0"/>
            </a:endParaRPr>
          </a:p>
        </p:txBody>
      </p:sp>
      <p:pic>
        <p:nvPicPr>
          <p:cNvPr id="43" name="Picture 42" descr="Text&#10;&#10;Description automatically generated">
            <a:extLst>
              <a:ext uri="{FF2B5EF4-FFF2-40B4-BE49-F238E27FC236}">
                <a16:creationId xmlns:a16="http://schemas.microsoft.com/office/drawing/2014/main" xmlns="" id="{7898AC01-3EFD-2064-B2CA-38D0AB0B237B}"/>
              </a:ext>
            </a:extLst>
          </p:cNvPr>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3561545" y="7167024"/>
            <a:ext cx="1984922" cy="1527459"/>
          </a:xfrm>
          <a:prstGeom prst="rect">
            <a:avLst/>
          </a:prstGeom>
        </p:spPr>
      </p:pic>
      <p:sp>
        <p:nvSpPr>
          <p:cNvPr id="45" name="TextBox 44">
            <a:extLst>
              <a:ext uri="{FF2B5EF4-FFF2-40B4-BE49-F238E27FC236}">
                <a16:creationId xmlns:a16="http://schemas.microsoft.com/office/drawing/2014/main" xmlns="" id="{3D291057-E010-3816-2A4D-A74564F77BDF}"/>
              </a:ext>
            </a:extLst>
          </p:cNvPr>
          <p:cNvSpPr txBox="1"/>
          <p:nvPr/>
        </p:nvSpPr>
        <p:spPr>
          <a:xfrm>
            <a:off x="7284014" y="8938648"/>
            <a:ext cx="3421380" cy="830997"/>
          </a:xfrm>
          <a:prstGeom prst="rect">
            <a:avLst/>
          </a:prstGeom>
          <a:noFill/>
        </p:spPr>
        <p:txBody>
          <a:bodyPr wrap="square">
            <a:spAutoFit/>
          </a:bodyPr>
          <a:lstStyle/>
          <a:p>
            <a:pPr algn="ctr"/>
            <a:r>
              <a:rPr lang="en-IN" sz="2400" b="1" i="0" u="none" strike="noStrike" dirty="0">
                <a:solidFill>
                  <a:srgbClr val="000000"/>
                </a:solidFill>
                <a:effectLst/>
                <a:latin typeface="Times New Roman" panose="02020603050405020304" pitchFamily="18" charset="0"/>
                <a:cs typeface="Times New Roman" panose="02020603050405020304" pitchFamily="18" charset="0"/>
              </a:rPr>
              <a:t>Speaker</a:t>
            </a:r>
          </a:p>
          <a:p>
            <a:pPr algn="ctr"/>
            <a:r>
              <a:rPr lang="en-IN" sz="2400" b="1" i="0" u="none" strike="noStrike" dirty="0">
                <a:solidFill>
                  <a:srgbClr val="000000"/>
                </a:solidFill>
                <a:effectLst/>
                <a:latin typeface="Times New Roman" panose="02020603050405020304" pitchFamily="18" charset="0"/>
                <a:cs typeface="Times New Roman" panose="02020603050405020304" pitchFamily="18" charset="0"/>
              </a:rPr>
              <a:t> (3 watt, 8ohm)</a:t>
            </a:r>
            <a:endParaRPr lang="en-IN" sz="2400" b="1" dirty="0">
              <a:latin typeface="Times New Roman" panose="02020603050405020304" pitchFamily="18" charset="0"/>
              <a:cs typeface="Times New Roman" panose="02020603050405020304" pitchFamily="18" charset="0"/>
            </a:endParaRPr>
          </a:p>
        </p:txBody>
      </p:sp>
      <p:pic>
        <p:nvPicPr>
          <p:cNvPr id="47" name="Picture 46" descr="A picture containing electronics, loudspeaker&#10;&#10;Description automatically generated">
            <a:extLst>
              <a:ext uri="{FF2B5EF4-FFF2-40B4-BE49-F238E27FC236}">
                <a16:creationId xmlns:a16="http://schemas.microsoft.com/office/drawing/2014/main" xmlns="" id="{D8FAD9A9-317C-A63C-A81C-65C2E67D96DE}"/>
              </a:ext>
            </a:extLst>
          </p:cNvPr>
          <p:cNvPicPr>
            <a:picLocks noChangeAspect="1"/>
          </p:cNvPicPr>
          <p:nvPr/>
        </p:nvPicPr>
        <p:blipFill>
          <a:blip r:embed="rId12">
            <a:extLst>
              <a:ext uri="{28A0092B-C50C-407E-A947-70E740481C1C}">
                <a14:useLocalDpi xmlns:a14="http://schemas.microsoft.com/office/drawing/2010/main" xmlns="" val="0"/>
              </a:ext>
            </a:extLst>
          </a:blip>
          <a:stretch>
            <a:fillRect/>
          </a:stretch>
        </p:blipFill>
        <p:spPr>
          <a:xfrm>
            <a:off x="7780327" y="6839584"/>
            <a:ext cx="2616154" cy="2616154"/>
          </a:xfrm>
          <a:prstGeom prst="rect">
            <a:avLst/>
          </a:prstGeom>
        </p:spPr>
      </p:pic>
      <p:sp>
        <p:nvSpPr>
          <p:cNvPr id="49" name="TextBox 48">
            <a:extLst>
              <a:ext uri="{FF2B5EF4-FFF2-40B4-BE49-F238E27FC236}">
                <a16:creationId xmlns:a16="http://schemas.microsoft.com/office/drawing/2014/main" xmlns="" id="{EBB216AC-11A8-849C-61D8-215B299B536E}"/>
              </a:ext>
            </a:extLst>
          </p:cNvPr>
          <p:cNvSpPr txBox="1"/>
          <p:nvPr/>
        </p:nvSpPr>
        <p:spPr>
          <a:xfrm>
            <a:off x="10610563" y="9256965"/>
            <a:ext cx="1889760" cy="461665"/>
          </a:xfrm>
          <a:prstGeom prst="rect">
            <a:avLst/>
          </a:prstGeom>
          <a:noFill/>
        </p:spPr>
        <p:txBody>
          <a:bodyPr wrap="square">
            <a:spAutoFit/>
          </a:bodyPr>
          <a:lstStyle/>
          <a:p>
            <a:r>
              <a:rPr lang="en-IN" sz="2400" b="1" i="0" u="none" strike="noStrike" dirty="0">
                <a:solidFill>
                  <a:srgbClr val="000000"/>
                </a:solidFill>
                <a:effectLst/>
                <a:latin typeface="Times New Roman" panose="02020603050405020304" pitchFamily="18" charset="0"/>
                <a:cs typeface="Times New Roman" panose="02020603050405020304" pitchFamily="18" charset="0"/>
              </a:rPr>
              <a:t>LED (RYG)</a:t>
            </a:r>
            <a:endParaRPr lang="en-IN" sz="2400" b="1" dirty="0">
              <a:latin typeface="Times New Roman" panose="02020603050405020304" pitchFamily="18" charset="0"/>
              <a:cs typeface="Times New Roman" panose="02020603050405020304" pitchFamily="18" charset="0"/>
            </a:endParaRPr>
          </a:p>
        </p:txBody>
      </p:sp>
      <p:pic>
        <p:nvPicPr>
          <p:cNvPr id="51" name="Picture 50">
            <a:extLst>
              <a:ext uri="{FF2B5EF4-FFF2-40B4-BE49-F238E27FC236}">
                <a16:creationId xmlns:a16="http://schemas.microsoft.com/office/drawing/2014/main" xmlns="" id="{0744ACF0-ED40-8BC8-7E52-744F234776BA}"/>
              </a:ext>
            </a:extLst>
          </p:cNvPr>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10467976" y="7048447"/>
            <a:ext cx="2119035" cy="2119035"/>
          </a:xfrm>
          <a:prstGeom prst="rect">
            <a:avLst/>
          </a:prstGeom>
        </p:spPr>
      </p:pic>
      <p:sp>
        <p:nvSpPr>
          <p:cNvPr id="53" name="TextBox 52">
            <a:extLst>
              <a:ext uri="{FF2B5EF4-FFF2-40B4-BE49-F238E27FC236}">
                <a16:creationId xmlns:a16="http://schemas.microsoft.com/office/drawing/2014/main" xmlns="" id="{F344775D-22CF-700F-115A-A6A531FFF244}"/>
              </a:ext>
            </a:extLst>
          </p:cNvPr>
          <p:cNvSpPr txBox="1"/>
          <p:nvPr/>
        </p:nvSpPr>
        <p:spPr>
          <a:xfrm>
            <a:off x="12707762" y="9164680"/>
            <a:ext cx="5520314" cy="830997"/>
          </a:xfrm>
          <a:prstGeom prst="rect">
            <a:avLst/>
          </a:prstGeom>
          <a:noFill/>
        </p:spPr>
        <p:txBody>
          <a:bodyPr wrap="square">
            <a:spAutoFit/>
          </a:bodyPr>
          <a:lstStyle/>
          <a:p>
            <a:pPr algn="ctr"/>
            <a:r>
              <a:rPr lang="en-US" sz="2400" b="1" i="0" u="none" strike="noStrike" dirty="0">
                <a:solidFill>
                  <a:srgbClr val="000000"/>
                </a:solidFill>
                <a:effectLst/>
                <a:latin typeface="Times New Roman" panose="02020603050405020304" pitchFamily="18" charset="0"/>
                <a:cs typeface="Times New Roman" panose="02020603050405020304" pitchFamily="18" charset="0"/>
              </a:rPr>
              <a:t>Resistors, Potentiometer, Jumper Wires, Breadboard, Diode, Switch, LDR</a:t>
            </a:r>
            <a:endParaRPr lang="en-IN" sz="2400" b="1" dirty="0">
              <a:latin typeface="Times New Roman" panose="02020603050405020304" pitchFamily="18" charset="0"/>
              <a:cs typeface="Times New Roman" panose="02020603050405020304" pitchFamily="18" charset="0"/>
            </a:endParaRPr>
          </a:p>
        </p:txBody>
      </p:sp>
      <p:pic>
        <p:nvPicPr>
          <p:cNvPr id="55" name="Picture 54">
            <a:extLst>
              <a:ext uri="{FF2B5EF4-FFF2-40B4-BE49-F238E27FC236}">
                <a16:creationId xmlns:a16="http://schemas.microsoft.com/office/drawing/2014/main" xmlns="" id="{B9CFBDD7-524A-DDBA-2205-AE6420699AE4}"/>
              </a:ext>
            </a:extLst>
          </p:cNvPr>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14555435" y="7015538"/>
            <a:ext cx="1488705" cy="1488705"/>
          </a:xfrm>
          <a:prstGeom prst="rect">
            <a:avLst/>
          </a:prstGeom>
        </p:spPr>
      </p:pic>
      <p:pic>
        <p:nvPicPr>
          <p:cNvPr id="57" name="Picture 56">
            <a:extLst>
              <a:ext uri="{FF2B5EF4-FFF2-40B4-BE49-F238E27FC236}">
                <a16:creationId xmlns:a16="http://schemas.microsoft.com/office/drawing/2014/main" xmlns="" id="{9A26EDD8-A50E-2651-6267-E20AA132CAA0}"/>
              </a:ext>
            </a:extLst>
          </p:cNvPr>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13254012" y="7251929"/>
            <a:ext cx="1252314" cy="1252314"/>
          </a:xfrm>
          <a:prstGeom prst="rect">
            <a:avLst/>
          </a:prstGeom>
        </p:spPr>
      </p:pic>
      <p:pic>
        <p:nvPicPr>
          <p:cNvPr id="59" name="Picture 58">
            <a:extLst>
              <a:ext uri="{FF2B5EF4-FFF2-40B4-BE49-F238E27FC236}">
                <a16:creationId xmlns:a16="http://schemas.microsoft.com/office/drawing/2014/main" xmlns="" id="{1BFA9AEF-E1F7-B616-D563-EEEB6CDA4ACE}"/>
              </a:ext>
            </a:extLst>
          </p:cNvPr>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15239498" y="8044833"/>
            <a:ext cx="3035271" cy="1334229"/>
          </a:xfrm>
          <a:prstGeom prst="rect">
            <a:avLst/>
          </a:prstGeom>
        </p:spPr>
      </p:pic>
      <p:pic>
        <p:nvPicPr>
          <p:cNvPr id="61" name="Picture 60">
            <a:extLst>
              <a:ext uri="{FF2B5EF4-FFF2-40B4-BE49-F238E27FC236}">
                <a16:creationId xmlns:a16="http://schemas.microsoft.com/office/drawing/2014/main" xmlns="" id="{EBF6B7F2-6087-267F-0E04-FE3D74F54C1E}"/>
              </a:ext>
            </a:extLst>
          </p:cNvPr>
          <p:cNvPicPr>
            <a:picLocks noChangeAspect="1"/>
          </p:cNvPicPr>
          <p:nvPr/>
        </p:nvPicPr>
        <p:blipFill>
          <a:blip r:embed="rId17" cstate="print">
            <a:extLst>
              <a:ext uri="{28A0092B-C50C-407E-A947-70E740481C1C}">
                <a14:useLocalDpi xmlns:a14="http://schemas.microsoft.com/office/drawing/2010/main" xmlns="" val="0"/>
              </a:ext>
            </a:extLst>
          </a:blip>
          <a:stretch>
            <a:fillRect/>
          </a:stretch>
        </p:blipFill>
        <p:spPr>
          <a:xfrm rot="18309603">
            <a:off x="16127087" y="7044848"/>
            <a:ext cx="1810074" cy="1334230"/>
          </a:xfrm>
          <a:prstGeom prst="rect">
            <a:avLst/>
          </a:prstGeom>
        </p:spPr>
      </p:pic>
      <p:pic>
        <p:nvPicPr>
          <p:cNvPr id="65" name="Picture 64">
            <a:extLst>
              <a:ext uri="{FF2B5EF4-FFF2-40B4-BE49-F238E27FC236}">
                <a16:creationId xmlns:a16="http://schemas.microsoft.com/office/drawing/2014/main" xmlns="" id="{B6ABAC1C-C393-2E87-B9F0-8C513FEACFB8}"/>
              </a:ext>
            </a:extLst>
          </p:cNvPr>
          <p:cNvPicPr>
            <a:picLocks noChangeAspect="1"/>
          </p:cNvPicPr>
          <p:nvPr/>
        </p:nvPicPr>
        <p:blipFill>
          <a:blip r:embed="rId18">
            <a:extLst>
              <a:ext uri="{28A0092B-C50C-407E-A947-70E740481C1C}">
                <a14:useLocalDpi xmlns:a14="http://schemas.microsoft.com/office/drawing/2010/main" xmlns="" val="0"/>
              </a:ext>
            </a:extLst>
          </a:blip>
          <a:stretch>
            <a:fillRect/>
          </a:stretch>
        </p:blipFill>
        <p:spPr>
          <a:xfrm>
            <a:off x="14251512" y="8245952"/>
            <a:ext cx="1143943" cy="1180176"/>
          </a:xfrm>
          <a:prstGeom prst="rect">
            <a:avLst/>
          </a:prstGeom>
        </p:spPr>
      </p:pic>
      <p:pic>
        <p:nvPicPr>
          <p:cNvPr id="67" name="Picture 66">
            <a:extLst>
              <a:ext uri="{FF2B5EF4-FFF2-40B4-BE49-F238E27FC236}">
                <a16:creationId xmlns:a16="http://schemas.microsoft.com/office/drawing/2014/main" xmlns="" id="{81E33342-C383-D217-E633-7234B59F9043}"/>
              </a:ext>
            </a:extLst>
          </p:cNvPr>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13034489" y="8336485"/>
            <a:ext cx="1184613" cy="830997"/>
          </a:xfrm>
          <a:prstGeom prst="rect">
            <a:avLst/>
          </a:prstGeom>
        </p:spPr>
      </p:pic>
      <p:sp>
        <p:nvSpPr>
          <p:cNvPr id="70" name="Rectangle 69">
            <a:extLst>
              <a:ext uri="{FF2B5EF4-FFF2-40B4-BE49-F238E27FC236}">
                <a16:creationId xmlns:a16="http://schemas.microsoft.com/office/drawing/2014/main" xmlns="" id="{6C169473-F656-998D-80C7-D7A7D51F0BB4}"/>
              </a:ext>
            </a:extLst>
          </p:cNvPr>
          <p:cNvSpPr/>
          <p:nvPr/>
        </p:nvSpPr>
        <p:spPr>
          <a:xfrm>
            <a:off x="908265" y="2286000"/>
            <a:ext cx="17151135" cy="771447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cxnSp>
        <p:nvCxnSpPr>
          <p:cNvPr id="72" name="Straight Connector 71">
            <a:extLst>
              <a:ext uri="{FF2B5EF4-FFF2-40B4-BE49-F238E27FC236}">
                <a16:creationId xmlns:a16="http://schemas.microsoft.com/office/drawing/2014/main" xmlns="" id="{D5B1F1D7-146C-389B-BE7D-3C79D97AB5D8}"/>
              </a:ext>
            </a:extLst>
          </p:cNvPr>
          <p:cNvCxnSpPr/>
          <p:nvPr/>
        </p:nvCxnSpPr>
        <p:spPr>
          <a:xfrm flipV="1">
            <a:off x="950669" y="6455002"/>
            <a:ext cx="17120150" cy="2005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xmlns="" id="{1E3FC1EA-92D7-2E93-8CAD-651EAD9ECF41}"/>
              </a:ext>
            </a:extLst>
          </p:cNvPr>
          <p:cNvCxnSpPr>
            <a:cxnSpLocks/>
          </p:cNvCxnSpPr>
          <p:nvPr/>
        </p:nvCxnSpPr>
        <p:spPr>
          <a:xfrm>
            <a:off x="3700284" y="2306729"/>
            <a:ext cx="20816" cy="4144822"/>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xmlns="" id="{751EEFD9-AF9C-7020-B334-21718F0A795F}"/>
              </a:ext>
            </a:extLst>
          </p:cNvPr>
          <p:cNvCxnSpPr>
            <a:cxnSpLocks/>
          </p:cNvCxnSpPr>
          <p:nvPr/>
        </p:nvCxnSpPr>
        <p:spPr>
          <a:xfrm>
            <a:off x="10038910" y="2241090"/>
            <a:ext cx="35314" cy="4237422"/>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xmlns="" id="{CA0F10C0-5507-B50F-E8D3-5B4753F7BB81}"/>
              </a:ext>
            </a:extLst>
          </p:cNvPr>
          <p:cNvCxnSpPr>
            <a:cxnSpLocks/>
          </p:cNvCxnSpPr>
          <p:nvPr/>
        </p:nvCxnSpPr>
        <p:spPr>
          <a:xfrm>
            <a:off x="12204153" y="2254747"/>
            <a:ext cx="22634" cy="4220465"/>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xmlns="" id="{4F43DFFF-CA5C-23EC-D112-67894C106A7D}"/>
              </a:ext>
            </a:extLst>
          </p:cNvPr>
          <p:cNvCxnSpPr>
            <a:cxnSpLocks/>
          </p:cNvCxnSpPr>
          <p:nvPr/>
        </p:nvCxnSpPr>
        <p:spPr>
          <a:xfrm>
            <a:off x="3223950" y="6475061"/>
            <a:ext cx="243" cy="3539862"/>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xmlns="" id="{87B5CC29-83FC-8CFB-B650-87DF8C8A39A9}"/>
              </a:ext>
            </a:extLst>
          </p:cNvPr>
          <p:cNvCxnSpPr>
            <a:cxnSpLocks/>
          </p:cNvCxnSpPr>
          <p:nvPr/>
        </p:nvCxnSpPr>
        <p:spPr>
          <a:xfrm>
            <a:off x="8003813" y="6521483"/>
            <a:ext cx="28077" cy="3501235"/>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xmlns="" id="{6F58A583-400A-298A-1778-A974CEF222EF}"/>
              </a:ext>
            </a:extLst>
          </p:cNvPr>
          <p:cNvCxnSpPr>
            <a:cxnSpLocks/>
          </p:cNvCxnSpPr>
          <p:nvPr/>
        </p:nvCxnSpPr>
        <p:spPr>
          <a:xfrm>
            <a:off x="10635986" y="6438045"/>
            <a:ext cx="243" cy="3539862"/>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xmlns="" id="{E7633F70-2F23-AA14-7C55-5BFB506522D7}"/>
              </a:ext>
            </a:extLst>
          </p:cNvPr>
          <p:cNvCxnSpPr>
            <a:cxnSpLocks/>
          </p:cNvCxnSpPr>
          <p:nvPr/>
        </p:nvCxnSpPr>
        <p:spPr>
          <a:xfrm>
            <a:off x="12746880" y="6534644"/>
            <a:ext cx="243" cy="3539862"/>
          </a:xfrm>
          <a:prstGeom prst="line">
            <a:avLst/>
          </a:prstGeom>
        </p:spPr>
        <p:style>
          <a:lnRef idx="2">
            <a:schemeClr val="dk1"/>
          </a:lnRef>
          <a:fillRef idx="0">
            <a:schemeClr val="dk1"/>
          </a:fillRef>
          <a:effectRef idx="1">
            <a:schemeClr val="dk1"/>
          </a:effectRef>
          <a:fontRef idx="minor">
            <a:schemeClr val="tx1"/>
          </a:fontRef>
        </p:style>
      </p:cxnSp>
      <p:sp>
        <p:nvSpPr>
          <p:cNvPr id="91" name="TextBox 90">
            <a:extLst>
              <a:ext uri="{FF2B5EF4-FFF2-40B4-BE49-F238E27FC236}">
                <a16:creationId xmlns:a16="http://schemas.microsoft.com/office/drawing/2014/main" xmlns="" id="{3E7CB362-FAA9-17FD-473F-BE3418A9F229}"/>
              </a:ext>
            </a:extLst>
          </p:cNvPr>
          <p:cNvSpPr txBox="1"/>
          <p:nvPr/>
        </p:nvSpPr>
        <p:spPr>
          <a:xfrm>
            <a:off x="3445815" y="9941044"/>
            <a:ext cx="10195560"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Fig 7: Components of SHT</a:t>
            </a:r>
          </a:p>
        </p:txBody>
      </p:sp>
      <p:cxnSp>
        <p:nvCxnSpPr>
          <p:cNvPr id="3" name="Straight Connector 2">
            <a:extLst>
              <a:ext uri="{FF2B5EF4-FFF2-40B4-BE49-F238E27FC236}">
                <a16:creationId xmlns:a16="http://schemas.microsoft.com/office/drawing/2014/main" xmlns="" id="{AAAE02E4-615A-01E1-600D-7D5984F1E6FF}"/>
              </a:ext>
            </a:extLst>
          </p:cNvPr>
          <p:cNvCxnSpPr>
            <a:cxnSpLocks/>
          </p:cNvCxnSpPr>
          <p:nvPr/>
        </p:nvCxnSpPr>
        <p:spPr>
          <a:xfrm>
            <a:off x="6770368" y="2285763"/>
            <a:ext cx="20816" cy="4144822"/>
          </a:xfrm>
          <a:prstGeom prst="line">
            <a:avLst/>
          </a:prstGeom>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xmlns="" id="{72869478-D731-9EDC-EE0A-72BD632DA6BD}"/>
              </a:ext>
            </a:extLst>
          </p:cNvPr>
          <p:cNvCxnSpPr>
            <a:cxnSpLocks/>
          </p:cNvCxnSpPr>
          <p:nvPr/>
        </p:nvCxnSpPr>
        <p:spPr>
          <a:xfrm>
            <a:off x="5988135" y="6471757"/>
            <a:ext cx="28077" cy="3501235"/>
          </a:xfrm>
          <a:prstGeom prst="line">
            <a:avLst/>
          </a:prstGeom>
        </p:spPr>
        <p:style>
          <a:lnRef idx="2">
            <a:schemeClr val="dk1"/>
          </a:lnRef>
          <a:fillRef idx="0">
            <a:schemeClr val="dk1"/>
          </a:fillRef>
          <a:effectRef idx="1">
            <a:schemeClr val="dk1"/>
          </a:effectRef>
          <a:fontRef idx="minor">
            <a:schemeClr val="tx1"/>
          </a:fontRef>
        </p:style>
      </p:cxnSp>
      <p:pic>
        <p:nvPicPr>
          <p:cNvPr id="1026" name="Picture 2" descr="What is DHT11 Temperature and Humidity Sensor - Pinout | DHT22">
            <a:extLst>
              <a:ext uri="{FF2B5EF4-FFF2-40B4-BE49-F238E27FC236}">
                <a16:creationId xmlns:a16="http://schemas.microsoft.com/office/drawing/2014/main" xmlns="" id="{36883CB3-142C-434B-1D6C-A901DD1A90EB}"/>
              </a:ext>
            </a:extLst>
          </p:cNvPr>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6105091" y="6607712"/>
            <a:ext cx="1882517" cy="188251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xmlns="" id="{130AB203-65AA-F813-3CB3-E81F0E2068B8}"/>
              </a:ext>
            </a:extLst>
          </p:cNvPr>
          <p:cNvSpPr txBox="1"/>
          <p:nvPr/>
        </p:nvSpPr>
        <p:spPr>
          <a:xfrm>
            <a:off x="869883" y="8784771"/>
            <a:ext cx="2356964" cy="830997"/>
          </a:xfrm>
          <a:prstGeom prst="rect">
            <a:avLst/>
          </a:prstGeom>
          <a:noFill/>
        </p:spPr>
        <p:txBody>
          <a:bodyPr wrap="square">
            <a:spAutoFit/>
          </a:bodyPr>
          <a:lstStyle/>
          <a:p>
            <a:pPr algn="ctr"/>
            <a:r>
              <a:rPr lang="en-IN" sz="2400" b="1" i="0" u="none" strike="noStrike" dirty="0">
                <a:solidFill>
                  <a:srgbClr val="000000"/>
                </a:solidFill>
                <a:effectLst/>
                <a:latin typeface="Times New Roman" panose="02020603050405020304" pitchFamily="18" charset="0"/>
                <a:cs typeface="Times New Roman" panose="02020603050405020304" pitchFamily="18" charset="0"/>
              </a:rPr>
              <a:t>Air Quality Sensor(MQ135)</a:t>
            </a:r>
            <a:endParaRPr lang="en-IN" sz="2400" b="1" dirty="0">
              <a:latin typeface="Times New Roman" panose="02020603050405020304" pitchFamily="18" charset="0"/>
              <a:cs typeface="Times New Roman" panose="02020603050405020304" pitchFamily="18" charset="0"/>
            </a:endParaRPr>
          </a:p>
        </p:txBody>
      </p:sp>
      <p:pic>
        <p:nvPicPr>
          <p:cNvPr id="1028" name="Picture 4" descr="ESP8266 NodeMCU CP2102 Board">
            <a:extLst>
              <a:ext uri="{FF2B5EF4-FFF2-40B4-BE49-F238E27FC236}">
                <a16:creationId xmlns:a16="http://schemas.microsoft.com/office/drawing/2014/main" xmlns="" id="{63578A78-67FE-E4D3-6928-15F9F73F60B0}"/>
              </a:ext>
            </a:extLst>
          </p:cNvPr>
          <p:cNvPicPr>
            <a:picLocks noChangeAspect="1" noChangeArrowheads="1"/>
          </p:cNvPicPr>
          <p:nvPr/>
        </p:nvPicPr>
        <p:blipFill rotWithShape="1">
          <a:blip r:embed="rId21" cstate="print">
            <a:extLst>
              <a:ext uri="{28A0092B-C50C-407E-A947-70E740481C1C}">
                <a14:useLocalDpi xmlns:a14="http://schemas.microsoft.com/office/drawing/2010/main" xmlns="" val="0"/>
              </a:ext>
            </a:extLst>
          </a:blip>
          <a:srcRect l="8497" t="10711" r="12859" b="10653"/>
          <a:stretch/>
        </p:blipFill>
        <p:spPr bwMode="auto">
          <a:xfrm>
            <a:off x="3768781" y="2985181"/>
            <a:ext cx="2857391" cy="214277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1F274C27-1183-0214-BAF5-532EF777F853}"/>
              </a:ext>
            </a:extLst>
          </p:cNvPr>
          <p:cNvSpPr txBox="1"/>
          <p:nvPr/>
        </p:nvSpPr>
        <p:spPr>
          <a:xfrm>
            <a:off x="4095315" y="5487281"/>
            <a:ext cx="2346652" cy="461665"/>
          </a:xfrm>
          <a:prstGeom prst="rect">
            <a:avLst/>
          </a:prstGeom>
          <a:noFill/>
        </p:spPr>
        <p:txBody>
          <a:bodyPr wrap="square">
            <a:spAutoFit/>
          </a:bodyPr>
          <a:lstStyle/>
          <a:p>
            <a:r>
              <a:rPr lang="en-IN" sz="2400" b="1" dirty="0">
                <a:solidFill>
                  <a:srgbClr val="000000"/>
                </a:solidFill>
                <a:latin typeface="Times New Roman" panose="02020603050405020304" pitchFamily="18" charset="0"/>
                <a:cs typeface="Times New Roman" panose="02020603050405020304" pitchFamily="18" charset="0"/>
              </a:rPr>
              <a:t>NODE - MCU</a:t>
            </a:r>
            <a:endParaRPr lang="en-IN" sz="2400" b="1" dirty="0">
              <a:latin typeface="Times New Roman" panose="02020603050405020304" pitchFamily="18" charset="0"/>
              <a:cs typeface="Times New Roman" panose="02020603050405020304" pitchFamily="18" charset="0"/>
            </a:endParaRPr>
          </a:p>
        </p:txBody>
      </p:sp>
      <p:pic>
        <p:nvPicPr>
          <p:cNvPr id="1030" name="Picture 6" descr="ambert LDR (Light Dependent Resistor), For Electrical Industry, Through  Hole at Rs 8 in Noida">
            <a:extLst>
              <a:ext uri="{FF2B5EF4-FFF2-40B4-BE49-F238E27FC236}">
                <a16:creationId xmlns:a16="http://schemas.microsoft.com/office/drawing/2014/main" xmlns="" id="{BEC8E864-F06B-4541-DDD2-BBF591346C60}"/>
              </a:ext>
            </a:extLst>
          </p:cNvPr>
          <p:cNvPicPr>
            <a:picLocks noChangeAspect="1" noChangeArrowheads="1"/>
          </p:cNvPicPr>
          <p:nvPr/>
        </p:nvPicPr>
        <p:blipFill>
          <a:blip r:embed="rId22" cstate="print">
            <a:extLst>
              <a:ext uri="{28A0092B-C50C-407E-A947-70E740481C1C}">
                <a14:useLocalDpi xmlns:a14="http://schemas.microsoft.com/office/drawing/2010/main" xmlns="" val="0"/>
              </a:ext>
            </a:extLst>
          </a:blip>
          <a:srcRect/>
          <a:stretch>
            <a:fillRect/>
          </a:stretch>
        </p:blipFill>
        <p:spPr bwMode="auto">
          <a:xfrm rot="2891610">
            <a:off x="16052027" y="6674401"/>
            <a:ext cx="749630" cy="74963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Connector 7">
            <a:extLst>
              <a:ext uri="{FF2B5EF4-FFF2-40B4-BE49-F238E27FC236}">
                <a16:creationId xmlns:a16="http://schemas.microsoft.com/office/drawing/2014/main" xmlns="" id="{4BB1CF25-C996-2603-4EA7-A220F880D8D9}"/>
              </a:ext>
            </a:extLst>
          </p:cNvPr>
          <p:cNvCxnSpPr>
            <a:cxnSpLocks/>
          </p:cNvCxnSpPr>
          <p:nvPr/>
        </p:nvCxnSpPr>
        <p:spPr>
          <a:xfrm>
            <a:off x="15288470" y="2244822"/>
            <a:ext cx="22634" cy="4220465"/>
          </a:xfrm>
          <a:prstGeom prst="line">
            <a:avLst/>
          </a:prstGeom>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xmlns="" id="{3D5A66FB-B422-3BD6-E194-7EE2A34FCDF6}"/>
              </a:ext>
            </a:extLst>
          </p:cNvPr>
          <p:cNvSpPr txBox="1"/>
          <p:nvPr/>
        </p:nvSpPr>
        <p:spPr>
          <a:xfrm>
            <a:off x="12812529" y="5543393"/>
            <a:ext cx="2346652" cy="461665"/>
          </a:xfrm>
          <a:prstGeom prst="rect">
            <a:avLst/>
          </a:prstGeom>
          <a:noFill/>
        </p:spPr>
        <p:txBody>
          <a:bodyPr wrap="square">
            <a:spAutoFit/>
          </a:bodyPr>
          <a:lstStyle/>
          <a:p>
            <a:r>
              <a:rPr lang="en-IN" sz="2400" b="1" i="0" u="none" strike="noStrike" dirty="0">
                <a:solidFill>
                  <a:srgbClr val="000000"/>
                </a:solidFill>
                <a:effectLst/>
                <a:latin typeface="Times New Roman" panose="02020603050405020304" pitchFamily="18" charset="0"/>
                <a:cs typeface="Times New Roman" panose="02020603050405020304" pitchFamily="18" charset="0"/>
              </a:rPr>
              <a:t>Servo Motor</a:t>
            </a:r>
            <a:endParaRPr lang="en-IN" sz="2400" b="1" dirty="0">
              <a:latin typeface="Times New Roman" panose="02020603050405020304" pitchFamily="18" charset="0"/>
              <a:cs typeface="Times New Roman" panose="02020603050405020304" pitchFamily="18" charset="0"/>
            </a:endParaRPr>
          </a:p>
        </p:txBody>
      </p:sp>
      <p:pic>
        <p:nvPicPr>
          <p:cNvPr id="13" name="Picture 12" descr="A picture containing text&#10;&#10;Description automatically generated">
            <a:extLst>
              <a:ext uri="{FF2B5EF4-FFF2-40B4-BE49-F238E27FC236}">
                <a16:creationId xmlns:a16="http://schemas.microsoft.com/office/drawing/2014/main" xmlns="" id="{2034BD47-C9EE-7F6F-3700-B22C2DF3670B}"/>
              </a:ext>
            </a:extLst>
          </p:cNvPr>
          <p:cNvPicPr>
            <a:picLocks noChangeAspect="1"/>
          </p:cNvPicPr>
          <p:nvPr/>
        </p:nvPicPr>
        <p:blipFill>
          <a:blip r:embed="rId23">
            <a:extLst>
              <a:ext uri="{28A0092B-C50C-407E-A947-70E740481C1C}">
                <a14:useLocalDpi xmlns:a14="http://schemas.microsoft.com/office/drawing/2010/main" xmlns="" val="0"/>
              </a:ext>
            </a:extLst>
          </a:blip>
          <a:stretch>
            <a:fillRect/>
          </a:stretch>
        </p:blipFill>
        <p:spPr>
          <a:xfrm>
            <a:off x="12618373" y="3140929"/>
            <a:ext cx="2352675" cy="19431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2571704" y="2603758"/>
            <a:ext cx="4286914" cy="707599"/>
            <a:chOff x="-3832" y="-29211"/>
            <a:chExt cx="17023611" cy="2809920"/>
          </a:xfrm>
        </p:grpSpPr>
        <p:sp>
          <p:nvSpPr>
            <p:cNvPr id="3" name="Freeform 3"/>
            <p:cNvSpPr/>
            <p:nvPr/>
          </p:nvSpPr>
          <p:spPr>
            <a:xfrm>
              <a:off x="6350" y="1311318"/>
              <a:ext cx="16725161" cy="1461770"/>
            </a:xfrm>
            <a:custGeom>
              <a:avLst/>
              <a:gdLst/>
              <a:ahLst/>
              <a:cxnLst/>
              <a:rect l="l" t="t" r="r" b="b"/>
              <a:pathLst>
                <a:path w="16725161" h="1461770">
                  <a:moveTo>
                    <a:pt x="0" y="0"/>
                  </a:moveTo>
                  <a:lnTo>
                    <a:pt x="0" y="1461770"/>
                  </a:lnTo>
                  <a:lnTo>
                    <a:pt x="16725161" y="1461770"/>
                  </a:lnTo>
                  <a:lnTo>
                    <a:pt x="0" y="0"/>
                  </a:lnTo>
                  <a:close/>
                </a:path>
              </a:pathLst>
            </a:custGeom>
            <a:solidFill>
              <a:srgbClr val="5773B8"/>
            </a:solidFill>
          </p:spPr>
        </p:sp>
        <p:sp>
          <p:nvSpPr>
            <p:cNvPr id="4" name="Freeform 4"/>
            <p:cNvSpPr/>
            <p:nvPr/>
          </p:nvSpPr>
          <p:spPr>
            <a:xfrm>
              <a:off x="-3832" y="-29211"/>
              <a:ext cx="17023611" cy="2809920"/>
            </a:xfrm>
            <a:custGeom>
              <a:avLst/>
              <a:gdLst/>
              <a:ahLst/>
              <a:cxnLst/>
              <a:rect l="l" t="t" r="r" b="b"/>
              <a:pathLst>
                <a:path w="17023611" h="2809918">
                  <a:moveTo>
                    <a:pt x="1270" y="45720"/>
                  </a:moveTo>
                  <a:lnTo>
                    <a:pt x="1270" y="938530"/>
                  </a:lnTo>
                  <a:cubicBezTo>
                    <a:pt x="1270" y="1090831"/>
                    <a:pt x="0" y="1358308"/>
                    <a:pt x="1270" y="1622468"/>
                  </a:cubicBezTo>
                  <a:cubicBezTo>
                    <a:pt x="5080" y="2390818"/>
                    <a:pt x="99060" y="2696888"/>
                    <a:pt x="99060" y="2696888"/>
                  </a:cubicBezTo>
                  <a:cubicBezTo>
                    <a:pt x="99060" y="2696888"/>
                    <a:pt x="579120" y="2797218"/>
                    <a:pt x="1004570" y="2803568"/>
                  </a:cubicBezTo>
                  <a:cubicBezTo>
                    <a:pt x="1385570" y="2809918"/>
                    <a:pt x="2247900" y="2808648"/>
                    <a:pt x="16194301" y="2808648"/>
                  </a:cubicBezTo>
                  <a:cubicBezTo>
                    <a:pt x="16613401" y="2808648"/>
                    <a:pt x="17014721" y="2808648"/>
                    <a:pt x="17014721" y="2808648"/>
                  </a:cubicBezTo>
                  <a:cubicBezTo>
                    <a:pt x="17014721" y="2808648"/>
                    <a:pt x="17012180" y="2155868"/>
                    <a:pt x="17014721" y="1739308"/>
                  </a:cubicBezTo>
                  <a:cubicBezTo>
                    <a:pt x="17023611" y="1228768"/>
                    <a:pt x="17019801" y="1090831"/>
                    <a:pt x="17019801" y="986790"/>
                  </a:cubicBezTo>
                  <a:cubicBezTo>
                    <a:pt x="17014721" y="438150"/>
                    <a:pt x="17014721" y="59690"/>
                    <a:pt x="17014721" y="59690"/>
                  </a:cubicBezTo>
                  <a:cubicBezTo>
                    <a:pt x="17014721" y="59690"/>
                    <a:pt x="16375911" y="34290"/>
                    <a:pt x="2390140" y="41910"/>
                  </a:cubicBezTo>
                  <a:cubicBezTo>
                    <a:pt x="2033270" y="48260"/>
                    <a:pt x="1306830" y="34290"/>
                    <a:pt x="918210" y="49530"/>
                  </a:cubicBezTo>
                  <a:cubicBezTo>
                    <a:pt x="494030" y="66040"/>
                    <a:pt x="247650" y="0"/>
                    <a:pt x="1270" y="45720"/>
                  </a:cubicBezTo>
                  <a:close/>
                </a:path>
              </a:pathLst>
            </a:custGeom>
            <a:solidFill>
              <a:srgbClr val="FFFFFF"/>
            </a:solidFill>
          </p:spPr>
          <p:txBody>
            <a:bodyPr/>
            <a:lstStyle/>
            <a:p>
              <a:endParaRPr lang="en-IN" dirty="0"/>
            </a:p>
          </p:txBody>
        </p:sp>
      </p:grpSp>
      <p:pic>
        <p:nvPicPr>
          <p:cNvPr id="5" name="Picture 5"/>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4153631" y="2387429"/>
            <a:ext cx="1061279" cy="328032"/>
          </a:xfrm>
          <a:prstGeom prst="rect">
            <a:avLst/>
          </a:prstGeom>
        </p:spPr>
      </p:pic>
      <p:sp>
        <p:nvSpPr>
          <p:cNvPr id="6" name="TextBox 6"/>
          <p:cNvSpPr txBox="1"/>
          <p:nvPr/>
        </p:nvSpPr>
        <p:spPr>
          <a:xfrm>
            <a:off x="2222772" y="2845415"/>
            <a:ext cx="4849526" cy="328115"/>
          </a:xfrm>
          <a:prstGeom prst="rect">
            <a:avLst/>
          </a:prstGeom>
        </p:spPr>
        <p:txBody>
          <a:bodyPr lIns="0" tIns="0" rIns="0" bIns="0" rtlCol="0" anchor="t">
            <a:spAutoFit/>
          </a:bodyPr>
          <a:lstStyle/>
          <a:p>
            <a:pPr algn="ctr">
              <a:lnSpc>
                <a:spcPts val="2409"/>
              </a:lnSpc>
            </a:pPr>
            <a:r>
              <a:rPr lang="en-US" sz="2409" b="1" dirty="0">
                <a:solidFill>
                  <a:srgbClr val="2E2E2E"/>
                </a:solidFill>
                <a:latin typeface="Times Neue Roman Bold"/>
              </a:rPr>
              <a:t> ACTUAL CIRCUIT</a:t>
            </a:r>
          </a:p>
        </p:txBody>
      </p:sp>
      <p:pic>
        <p:nvPicPr>
          <p:cNvPr id="7" name="Picture 7"/>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0" y="357154"/>
            <a:ext cx="6799615" cy="1665906"/>
          </a:xfrm>
          <a:prstGeom prst="rect">
            <a:avLst/>
          </a:prstGeom>
        </p:spPr>
      </p:pic>
      <p:sp>
        <p:nvSpPr>
          <p:cNvPr id="8" name="TextBox 8"/>
          <p:cNvSpPr txBox="1"/>
          <p:nvPr/>
        </p:nvSpPr>
        <p:spPr>
          <a:xfrm>
            <a:off x="-538674" y="735804"/>
            <a:ext cx="7526098" cy="788048"/>
          </a:xfrm>
          <a:prstGeom prst="rect">
            <a:avLst/>
          </a:prstGeom>
        </p:spPr>
        <p:txBody>
          <a:bodyPr lIns="0" tIns="0" rIns="0" bIns="0" rtlCol="0" anchor="t">
            <a:spAutoFit/>
          </a:bodyPr>
          <a:lstStyle/>
          <a:p>
            <a:pPr algn="ctr">
              <a:lnSpc>
                <a:spcPts val="6439"/>
              </a:lnSpc>
            </a:pPr>
            <a:r>
              <a:rPr lang="en-US" sz="4599" dirty="0">
                <a:solidFill>
                  <a:srgbClr val="000000"/>
                </a:solidFill>
                <a:latin typeface="Gliker"/>
              </a:rPr>
              <a:t>Result &amp; Analysis</a:t>
            </a:r>
          </a:p>
        </p:txBody>
      </p:sp>
      <p:grpSp>
        <p:nvGrpSpPr>
          <p:cNvPr id="9" name="Group 9"/>
          <p:cNvGrpSpPr/>
          <p:nvPr/>
        </p:nvGrpSpPr>
        <p:grpSpPr>
          <a:xfrm>
            <a:off x="12331823" y="2611114"/>
            <a:ext cx="4285315" cy="699923"/>
            <a:chOff x="0" y="0"/>
            <a:chExt cx="17017261" cy="2779438"/>
          </a:xfrm>
        </p:grpSpPr>
        <p:sp>
          <p:nvSpPr>
            <p:cNvPr id="10" name="Freeform 10"/>
            <p:cNvSpPr/>
            <p:nvPr/>
          </p:nvSpPr>
          <p:spPr>
            <a:xfrm>
              <a:off x="6350" y="1311318"/>
              <a:ext cx="16725161" cy="1461770"/>
            </a:xfrm>
            <a:custGeom>
              <a:avLst/>
              <a:gdLst/>
              <a:ahLst/>
              <a:cxnLst/>
              <a:rect l="l" t="t" r="r" b="b"/>
              <a:pathLst>
                <a:path w="16725161" h="1461770">
                  <a:moveTo>
                    <a:pt x="0" y="0"/>
                  </a:moveTo>
                  <a:lnTo>
                    <a:pt x="0" y="1461770"/>
                  </a:lnTo>
                  <a:lnTo>
                    <a:pt x="16725161" y="1461770"/>
                  </a:lnTo>
                  <a:lnTo>
                    <a:pt x="0" y="0"/>
                  </a:lnTo>
                  <a:close/>
                </a:path>
              </a:pathLst>
            </a:custGeom>
            <a:solidFill>
              <a:srgbClr val="5773B8"/>
            </a:solidFill>
          </p:spPr>
        </p:sp>
        <p:sp>
          <p:nvSpPr>
            <p:cNvPr id="11" name="Freeform 11"/>
            <p:cNvSpPr/>
            <p:nvPr/>
          </p:nvSpPr>
          <p:spPr>
            <a:xfrm>
              <a:off x="0" y="-29210"/>
              <a:ext cx="17023611" cy="2809918"/>
            </a:xfrm>
            <a:custGeom>
              <a:avLst/>
              <a:gdLst/>
              <a:ahLst/>
              <a:cxnLst/>
              <a:rect l="l" t="t" r="r" b="b"/>
              <a:pathLst>
                <a:path w="17023611" h="2809918">
                  <a:moveTo>
                    <a:pt x="1270" y="45720"/>
                  </a:moveTo>
                  <a:lnTo>
                    <a:pt x="1270" y="938530"/>
                  </a:lnTo>
                  <a:cubicBezTo>
                    <a:pt x="1270" y="1090831"/>
                    <a:pt x="0" y="1358308"/>
                    <a:pt x="1270" y="1622468"/>
                  </a:cubicBezTo>
                  <a:cubicBezTo>
                    <a:pt x="5080" y="2390818"/>
                    <a:pt x="99060" y="2696888"/>
                    <a:pt x="99060" y="2696888"/>
                  </a:cubicBezTo>
                  <a:cubicBezTo>
                    <a:pt x="99060" y="2696888"/>
                    <a:pt x="579120" y="2797218"/>
                    <a:pt x="1004570" y="2803568"/>
                  </a:cubicBezTo>
                  <a:cubicBezTo>
                    <a:pt x="1385570" y="2809918"/>
                    <a:pt x="2247900" y="2808648"/>
                    <a:pt x="16194301" y="2808648"/>
                  </a:cubicBezTo>
                  <a:cubicBezTo>
                    <a:pt x="16613401" y="2808648"/>
                    <a:pt x="17014721" y="2808648"/>
                    <a:pt x="17014721" y="2808648"/>
                  </a:cubicBezTo>
                  <a:cubicBezTo>
                    <a:pt x="17014721" y="2808648"/>
                    <a:pt x="17012180" y="2155868"/>
                    <a:pt x="17014721" y="1739308"/>
                  </a:cubicBezTo>
                  <a:cubicBezTo>
                    <a:pt x="17023611" y="1228768"/>
                    <a:pt x="17019801" y="1090831"/>
                    <a:pt x="17019801" y="986790"/>
                  </a:cubicBezTo>
                  <a:cubicBezTo>
                    <a:pt x="17014721" y="438150"/>
                    <a:pt x="17014721" y="59690"/>
                    <a:pt x="17014721" y="59690"/>
                  </a:cubicBezTo>
                  <a:cubicBezTo>
                    <a:pt x="17014721" y="59690"/>
                    <a:pt x="16375911" y="34290"/>
                    <a:pt x="2390140" y="41910"/>
                  </a:cubicBezTo>
                  <a:cubicBezTo>
                    <a:pt x="2033270" y="48260"/>
                    <a:pt x="1306830" y="34290"/>
                    <a:pt x="918210" y="49530"/>
                  </a:cubicBezTo>
                  <a:cubicBezTo>
                    <a:pt x="494030" y="66040"/>
                    <a:pt x="247650" y="0"/>
                    <a:pt x="1270" y="45720"/>
                  </a:cubicBezTo>
                  <a:close/>
                </a:path>
              </a:pathLst>
            </a:custGeom>
            <a:solidFill>
              <a:srgbClr val="FFFFFF"/>
            </a:solidFill>
          </p:spPr>
          <p:txBody>
            <a:bodyPr/>
            <a:lstStyle/>
            <a:p>
              <a:endParaRPr lang="en-IN" dirty="0"/>
            </a:p>
          </p:txBody>
        </p:sp>
      </p:grpSp>
      <p:pic>
        <p:nvPicPr>
          <p:cNvPr id="12" name="Picture 12"/>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rcRect/>
          <a:stretch>
            <a:fillRect/>
          </a:stretch>
        </p:blipFill>
        <p:spPr>
          <a:xfrm>
            <a:off x="13905413" y="2387429"/>
            <a:ext cx="1061279" cy="328032"/>
          </a:xfrm>
          <a:prstGeom prst="rect">
            <a:avLst/>
          </a:prstGeom>
        </p:spPr>
      </p:pic>
      <p:sp>
        <p:nvSpPr>
          <p:cNvPr id="13" name="TextBox 13"/>
          <p:cNvSpPr txBox="1"/>
          <p:nvPr/>
        </p:nvSpPr>
        <p:spPr>
          <a:xfrm>
            <a:off x="12011289" y="2845415"/>
            <a:ext cx="4849526" cy="345929"/>
          </a:xfrm>
          <a:prstGeom prst="rect">
            <a:avLst/>
          </a:prstGeom>
        </p:spPr>
        <p:txBody>
          <a:bodyPr lIns="0" tIns="0" rIns="0" bIns="0" rtlCol="0" anchor="t">
            <a:spAutoFit/>
          </a:bodyPr>
          <a:lstStyle/>
          <a:p>
            <a:pPr algn="ctr">
              <a:lnSpc>
                <a:spcPts val="2409"/>
              </a:lnSpc>
            </a:pPr>
            <a:r>
              <a:rPr lang="en-US" sz="2409" dirty="0">
                <a:solidFill>
                  <a:srgbClr val="2E2E2E"/>
                </a:solidFill>
                <a:latin typeface="Times Neue Roman Bold"/>
              </a:rPr>
              <a:t> </a:t>
            </a:r>
            <a:r>
              <a:rPr lang="en-US" sz="3200" dirty="0">
                <a:solidFill>
                  <a:srgbClr val="2E2E2E"/>
                </a:solidFill>
                <a:latin typeface="Times Neue Roman Bold"/>
              </a:rPr>
              <a:t>Final View</a:t>
            </a:r>
            <a:endParaRPr lang="en-US" sz="2409" dirty="0">
              <a:solidFill>
                <a:srgbClr val="2E2E2E"/>
              </a:solidFill>
              <a:latin typeface="Times Neue Roman Bold"/>
            </a:endParaRPr>
          </a:p>
        </p:txBody>
      </p:sp>
      <p:sp>
        <p:nvSpPr>
          <p:cNvPr id="14" name="TextBox 13">
            <a:extLst>
              <a:ext uri="{FF2B5EF4-FFF2-40B4-BE49-F238E27FC236}">
                <a16:creationId xmlns:a16="http://schemas.microsoft.com/office/drawing/2014/main" xmlns="" id="{AA7C659E-2ABE-840E-5664-8E80041A6D5D}"/>
              </a:ext>
            </a:extLst>
          </p:cNvPr>
          <p:cNvSpPr txBox="1"/>
          <p:nvPr/>
        </p:nvSpPr>
        <p:spPr>
          <a:xfrm>
            <a:off x="2057400" y="9703311"/>
            <a:ext cx="518160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Fig 8: Actual Circuit of SHT</a:t>
            </a:r>
          </a:p>
        </p:txBody>
      </p:sp>
      <p:sp>
        <p:nvSpPr>
          <p:cNvPr id="16" name="TextBox 15">
            <a:extLst>
              <a:ext uri="{FF2B5EF4-FFF2-40B4-BE49-F238E27FC236}">
                <a16:creationId xmlns:a16="http://schemas.microsoft.com/office/drawing/2014/main" xmlns="" id="{4016F48C-06A2-FC6E-44C2-BBB3CE95A1FB}"/>
              </a:ext>
            </a:extLst>
          </p:cNvPr>
          <p:cNvSpPr txBox="1"/>
          <p:nvPr/>
        </p:nvSpPr>
        <p:spPr>
          <a:xfrm>
            <a:off x="12463522" y="9616070"/>
            <a:ext cx="518160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Fig 9: Final View of SHT</a:t>
            </a:r>
          </a:p>
        </p:txBody>
      </p:sp>
      <p:pic>
        <p:nvPicPr>
          <p:cNvPr id="1026" name="Picture 2" descr="C:\Users\adesh\Downloads\IMG_20221224_223848.jpg"/>
          <p:cNvPicPr>
            <a:picLocks noChangeAspect="1" noChangeArrowheads="1"/>
          </p:cNvPicPr>
          <p:nvPr/>
        </p:nvPicPr>
        <p:blipFill>
          <a:blip r:embed="rId6" cstate="print"/>
          <a:srcRect/>
          <a:stretch>
            <a:fillRect/>
          </a:stretch>
        </p:blipFill>
        <p:spPr bwMode="auto">
          <a:xfrm>
            <a:off x="10929950" y="3428988"/>
            <a:ext cx="6858048" cy="6184366"/>
          </a:xfrm>
          <a:prstGeom prst="rect">
            <a:avLst/>
          </a:prstGeom>
          <a:ln w="88900" cap="sq" cmpd="thickThin">
            <a:solidFill>
              <a:srgbClr val="000000"/>
            </a:solidFill>
            <a:prstDash val="solid"/>
            <a:miter lim="800000"/>
          </a:ln>
          <a:effectLst>
            <a:innerShdw blurRad="76200">
              <a:srgbClr val="000000"/>
            </a:innerShdw>
          </a:effectLst>
        </p:spPr>
      </p:pic>
      <p:pic>
        <p:nvPicPr>
          <p:cNvPr id="1027" name="Picture 3" descr="C:\Users\adesh\Downloads\IMG_20221224_223646.jpg"/>
          <p:cNvPicPr>
            <a:picLocks noChangeAspect="1" noChangeArrowheads="1"/>
          </p:cNvPicPr>
          <p:nvPr/>
        </p:nvPicPr>
        <p:blipFill>
          <a:blip r:embed="rId7" cstate="print"/>
          <a:srcRect/>
          <a:stretch>
            <a:fillRect/>
          </a:stretch>
        </p:blipFill>
        <p:spPr bwMode="auto">
          <a:xfrm>
            <a:off x="642877" y="3428988"/>
            <a:ext cx="8086979" cy="607223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1699</TotalTime>
  <Words>815</Words>
  <Application>Microsoft Office PowerPoint</Application>
  <PresentationFormat>Custom</PresentationFormat>
  <Paragraphs>126</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Gliker SemiBold</vt:lpstr>
      <vt:lpstr>Canva Sans Bold</vt:lpstr>
      <vt:lpstr>Times New Roman</vt:lpstr>
      <vt:lpstr>Times Neue Roman</vt:lpstr>
      <vt:lpstr>Times Neue Roman Bold</vt:lpstr>
      <vt:lpstr>Calibri</vt:lpstr>
      <vt:lpstr>Gliker</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hybrid tree</dc:title>
  <cp:lastModifiedBy>Mh Artist</cp:lastModifiedBy>
  <cp:revision>27</cp:revision>
  <dcterms:created xsi:type="dcterms:W3CDTF">2006-08-16T00:00:00Z</dcterms:created>
  <dcterms:modified xsi:type="dcterms:W3CDTF">2022-12-26T02:43:11Z</dcterms:modified>
  <dc:identifier>DAFUPvCD904</dc:identifier>
</cp:coreProperties>
</file>